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37"/>
  </p:notesMasterIdLst>
  <p:sldIdLst>
    <p:sldId id="292" r:id="rId3"/>
    <p:sldId id="257" r:id="rId4"/>
    <p:sldId id="311" r:id="rId5"/>
    <p:sldId id="293" r:id="rId6"/>
    <p:sldId id="295" r:id="rId7"/>
    <p:sldId id="296" r:id="rId8"/>
    <p:sldId id="297" r:id="rId9"/>
    <p:sldId id="298" r:id="rId10"/>
    <p:sldId id="294" r:id="rId11"/>
    <p:sldId id="299" r:id="rId12"/>
    <p:sldId id="312" r:id="rId13"/>
    <p:sldId id="313" r:id="rId14"/>
    <p:sldId id="301" r:id="rId15"/>
    <p:sldId id="302" r:id="rId16"/>
    <p:sldId id="305" r:id="rId17"/>
    <p:sldId id="303" r:id="rId18"/>
    <p:sldId id="306" r:id="rId19"/>
    <p:sldId id="307" r:id="rId20"/>
    <p:sldId id="317" r:id="rId21"/>
    <p:sldId id="314" r:id="rId22"/>
    <p:sldId id="315" r:id="rId23"/>
    <p:sldId id="316" r:id="rId24"/>
    <p:sldId id="318" r:id="rId25"/>
    <p:sldId id="309" r:id="rId26"/>
    <p:sldId id="321" r:id="rId27"/>
    <p:sldId id="322" r:id="rId28"/>
    <p:sldId id="319" r:id="rId29"/>
    <p:sldId id="320" r:id="rId30"/>
    <p:sldId id="304" r:id="rId31"/>
    <p:sldId id="323" r:id="rId32"/>
    <p:sldId id="325" r:id="rId33"/>
    <p:sldId id="326" r:id="rId34"/>
    <p:sldId id="308" r:id="rId35"/>
    <p:sldId id="310" r:id="rId36"/>
  </p:sldIdLst>
  <p:sldSz cx="9144000" cy="5143500" type="screen16x9"/>
  <p:notesSz cx="6858000" cy="9144000"/>
  <p:embeddedFontLst>
    <p:embeddedFont>
      <p:font typeface="Inter" panose="02000503000000020004" pitchFamily="2" charset="0"/>
      <p:regular r:id="rId38"/>
      <p:bold r:id="rId39"/>
      <p:italic r:id="rId40"/>
      <p:boldItalic r:id="rId41"/>
    </p:embeddedFont>
    <p:embeddedFont>
      <p:font typeface="Inter ExtraLight" panose="02000503000000020004" pitchFamily="2" charset="0"/>
      <p:regular r:id="rId42"/>
      <p:bold r:id="rId43"/>
      <p:italic r:id="rId44"/>
      <p:boldItalic r:id="rId45"/>
    </p:embeddedFont>
    <p:embeddedFont>
      <p:font typeface="Montserrat" pitchFamily="2" charset="0"/>
      <p:regular r:id="rId46"/>
      <p:bold r:id="rId47"/>
      <p:italic r:id="rId48"/>
      <p:boldItalic r:id="rId49"/>
    </p:embeddedFont>
    <p:embeddedFont>
      <p:font typeface="Raleway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txY2aj8suoULA+GqpyCfIFrmZ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D368C8-21E6-49F5-8401-4D3D0A569DFF}">
  <a:tblStyle styleId="{FED368C8-21E6-49F5-8401-4D3D0A569DFF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69"/>
    <p:restoredTop sz="66571"/>
  </p:normalViewPr>
  <p:slideViewPr>
    <p:cSldViewPr snapToGrid="0">
      <p:cViewPr>
        <p:scale>
          <a:sx n="101" d="100"/>
          <a:sy n="101" d="100"/>
        </p:scale>
        <p:origin x="288" y="248"/>
      </p:cViewPr>
      <p:guideLst>
        <p:guide orient="horz" pos="1620"/>
        <p:guide pos="2880"/>
      </p:guideLst>
    </p:cSldViewPr>
  </p:slid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3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>
          <a:extLst>
            <a:ext uri="{FF2B5EF4-FFF2-40B4-BE49-F238E27FC236}">
              <a16:creationId xmlns:a16="http://schemas.microsoft.com/office/drawing/2014/main" id="{7802AFF1-EDB5-F0D1-FB9F-FB4FD32A8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>
            <a:extLst>
              <a:ext uri="{FF2B5EF4-FFF2-40B4-BE49-F238E27FC236}">
                <a16:creationId xmlns:a16="http://schemas.microsoft.com/office/drawing/2014/main" id="{757736AF-9F68-0970-83F0-BA17E62A73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1795" y="8686962"/>
            <a:ext cx="2976173" cy="45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:notes">
            <a:extLst>
              <a:ext uri="{FF2B5EF4-FFF2-40B4-BE49-F238E27FC236}">
                <a16:creationId xmlns:a16="http://schemas.microsoft.com/office/drawing/2014/main" id="{A91CE417-3D9F-C309-365F-55A29CD4AC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" name="Google Shape;31;p1:notes">
            <a:extLst>
              <a:ext uri="{FF2B5EF4-FFF2-40B4-BE49-F238E27FC236}">
                <a16:creationId xmlns:a16="http://schemas.microsoft.com/office/drawing/2014/main" id="{7265BB07-048E-0035-B72D-02BEB5176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29" y="4343327"/>
            <a:ext cx="5486309" cy="411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245973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BE82FED9-30F7-B560-3AC8-7AC0FD76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5071BE81-4888-F7A6-ED52-9A053E77B4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937F4CD1-DE2D-E3FC-B531-5091C3BFD4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842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CC096490-DDC3-9DF1-784B-27B66A5F4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52EBBE29-DC14-6383-FD29-9ED0651217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50B21605-6DED-9E58-70F0-C732E0B833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056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AF3707D1-C796-9E7C-0484-E217C68A9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12008A2D-7D6A-2280-1E77-C5635CDCB6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0BDC197E-71AA-C835-3C0D-953F8C049D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2501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770AB2FD-DD89-4C27-C712-0E2FA9E92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DE9E8CBC-E863-16C4-07C8-BB9A0BE826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BA7DB39A-CB48-63A9-DA28-C372136202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788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92B9859E-AE8A-2829-FB15-CE38833B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DF537607-3067-D320-52D6-95F2CBD4F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0CC6F506-7F80-BC6D-4B70-5675E3E5E7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4755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BF508B28-DE3B-A7AC-0501-CBA82ED1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C1E90C7F-F4D3-5564-45EA-C66F95B7A3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31BA7DAF-BF71-10DA-5211-9DD524FCB3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1274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977F9613-B1B2-4ADB-B3C3-26AA55E0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F41CF877-9C34-7628-4381-5389FEE77E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4573A4ED-1C55-D027-157E-69FB161179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653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82590D11-9226-A02E-A306-EFFD9A92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61C3B7CE-A98D-CC3B-E124-6DC528C21F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E24A27BC-E9D5-1400-5A38-F82FF77A0F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5870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5BEA0EF1-233C-7E0E-C853-1C2B00AA0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E68E420E-B3C5-2DAF-0F3B-8BDA66C96D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6363A616-A8F3-A5AC-1319-9EC6787223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1674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56CB5B5C-4F67-6732-13BE-3E0EC438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7DACAE5A-905E-60D9-4DF0-0C757A8331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081C1421-8F6C-E60F-E105-D4624A80B8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527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4873517E-F434-A787-7C79-FCD932BB4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AE9922AC-8530-BC6D-2528-1A9B424AE9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0692A591-0282-E583-8AF1-76735B8EAD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7445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0C4A2CE1-B194-6498-6C45-F7F00EA0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2DDE2FDD-FF8E-FBBF-0BDA-6CC01282CF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940DF5D0-FD7A-9A9D-B08A-5C73155353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1307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4DF7BC2E-1A35-ADB6-D008-872768C37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F595D01D-A1A9-D7C5-ACC0-79813FCE1D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173CF1CD-56EA-4C18-CD71-7B3D0E232B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3259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9C7B4754-DD0A-48ED-9D75-1AB999988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D02A278A-4D16-E5E4-33B1-4AA71CF624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AE3F7508-E9C1-70D3-C16C-FB97D072EA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955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01BF73F8-D0AB-674F-6B42-BA34B492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0F4D4B54-3494-E931-20B5-A321BC9A46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B2A169A9-33C2-8F6F-3914-3C8299F472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0153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5B5F4B8C-BA8C-5A2F-8897-3CCA7CAB3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B53AD76E-6866-B022-FB04-2A17E070AA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D8344B00-1C1B-AE4C-3D51-3E08BE94DD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7812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6AD54313-DAF9-0850-62D7-39994FA86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8A1A8180-B866-CC0F-7997-647CEBB87D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6A4CF16C-B725-7F1E-8ED3-0DE1704787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262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7C3D1400-D1AA-46C1-2D29-F12549477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5638124B-2C07-3953-17FF-911940B4C9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2FB6C6CC-0DED-E12B-7F01-48998B5ED2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5976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0A941AE6-B099-7472-5A18-FE8985C7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04EEF1F8-6698-3770-0923-E57DC569AF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77EED5BC-EE7C-4831-0F75-739949E033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0265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C72B0641-36EE-0761-14EC-86908B960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CE50B929-2F57-268C-828B-CA952AA69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8D4150BC-30E2-E2A4-1F0D-91E77D6B8A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altLang="zh-CN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6515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>
          <a:extLst>
            <a:ext uri="{FF2B5EF4-FFF2-40B4-BE49-F238E27FC236}">
              <a16:creationId xmlns:a16="http://schemas.microsoft.com/office/drawing/2014/main" id="{8C429C3A-0604-45BC-70C5-E55729C2D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>
            <a:extLst>
              <a:ext uri="{FF2B5EF4-FFF2-40B4-BE49-F238E27FC236}">
                <a16:creationId xmlns:a16="http://schemas.microsoft.com/office/drawing/2014/main" id="{ABA8AD84-9BFE-BF87-CB71-80645CF055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2:notes">
            <a:extLst>
              <a:ext uri="{FF2B5EF4-FFF2-40B4-BE49-F238E27FC236}">
                <a16:creationId xmlns:a16="http://schemas.microsoft.com/office/drawing/2014/main" id="{7A71AA8F-D3E7-ABA7-6C25-C755EA693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18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84C57F4D-57E2-6039-2753-19605569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0912FE8C-2ECD-FE49-4F01-DF839E476A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DB519C6B-1762-DE7B-30CA-8976C9A60E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altLang="zh-CN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0166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5B7E0C1B-FA35-9AA3-6F03-454E4F3EF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6AD5A5D7-B303-0621-DE3A-1CCCFF81BE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FD0D93B7-2D98-A372-A601-3B14F689A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altLang="zh-CN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37324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1389F629-D0D0-A7F7-3CC7-514AF54D7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531D8F1E-3366-506F-9F8F-FD45E16B7B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E94D3132-9241-9596-E95D-BBEDB3E821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altLang="zh-CN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36967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323F53CB-509C-9A80-2E23-886005711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4748A290-B730-89C5-F503-F8AE9E9F67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D3EF7AAE-D647-0741-CCA2-8FDFDB887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3742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85BA54CA-4083-30C3-04C0-E9577A25A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479A7C7E-02D0-2A2A-E1E8-3D9FD1A515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2B6A72EE-74AE-E2BB-B821-7112B076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1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>
          <a:extLst>
            <a:ext uri="{FF2B5EF4-FFF2-40B4-BE49-F238E27FC236}">
              <a16:creationId xmlns:a16="http://schemas.microsoft.com/office/drawing/2014/main" id="{3F45D377-0183-5549-497C-F7E2EA6F9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>
            <a:extLst>
              <a:ext uri="{FF2B5EF4-FFF2-40B4-BE49-F238E27FC236}">
                <a16:creationId xmlns:a16="http://schemas.microsoft.com/office/drawing/2014/main" id="{F4BA4100-B668-3336-0D4A-C8998CF535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2:notes">
            <a:extLst>
              <a:ext uri="{FF2B5EF4-FFF2-40B4-BE49-F238E27FC236}">
                <a16:creationId xmlns:a16="http://schemas.microsoft.com/office/drawing/2014/main" id="{0F62F032-7671-CE9F-C7B4-CC88D81566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8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365C5624-9CE6-5F87-0EC5-1459CABD0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54A0E4A5-8AA0-A7DB-0998-E1E2048363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84F051C0-0BF0-A8C0-E9F0-AE3A2FA957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6978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3CCEE3C4-47FE-0765-DC94-AAC62E61F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A747C213-506E-42FC-2F41-031BA5381B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60285412-A1EB-4228-EAF5-4923973E6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022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51EE76F4-8397-2C8D-6B41-283F50619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D2577F03-B375-247C-4F6E-29D194E415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43CFF3F2-1011-A7BA-4E00-7BB82EDAFD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5385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D69E5917-C25D-2D19-637E-85EDEDE33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869BF48C-4D57-8103-2E2C-EA30B31148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A723AE37-AE6D-3E6A-2536-A8E564F83D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601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0BF79012-DD6F-AFC9-7464-E3FE748B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c03790c5d_0_14:notes">
            <a:extLst>
              <a:ext uri="{FF2B5EF4-FFF2-40B4-BE49-F238E27FC236}">
                <a16:creationId xmlns:a16="http://schemas.microsoft.com/office/drawing/2014/main" id="{8F9231A6-1149-062E-04CE-3441B8811F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ec03790c5d_0_14:notes">
            <a:extLst>
              <a:ext uri="{FF2B5EF4-FFF2-40B4-BE49-F238E27FC236}">
                <a16:creationId xmlns:a16="http://schemas.microsoft.com/office/drawing/2014/main" id="{08CE9661-6862-3AE4-C1C0-D42E188293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064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33"/>
          <p:cNvSpPr txBox="1">
            <a:spLocks noGrp="1"/>
          </p:cNvSpPr>
          <p:nvPr>
            <p:ph type="title"/>
          </p:nvPr>
        </p:nvSpPr>
        <p:spPr>
          <a:xfrm>
            <a:off x="623520" y="1008357"/>
            <a:ext cx="7886880" cy="105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3"/>
          <p:cNvSpPr txBox="1">
            <a:spLocks noGrp="1"/>
          </p:cNvSpPr>
          <p:nvPr>
            <p:ph type="body" idx="1"/>
          </p:nvPr>
        </p:nvSpPr>
        <p:spPr>
          <a:xfrm>
            <a:off x="628559" y="2244052"/>
            <a:ext cx="7886880" cy="112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3"/>
          <p:cNvSpPr txBox="1">
            <a:spLocks noGrp="1"/>
          </p:cNvSpPr>
          <p:nvPr>
            <p:ph type="body" idx="2"/>
          </p:nvPr>
        </p:nvSpPr>
        <p:spPr>
          <a:xfrm>
            <a:off x="623520" y="3744498"/>
            <a:ext cx="5484713" cy="112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16928" y="4143167"/>
            <a:ext cx="2375325" cy="727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5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536" cy="29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subTitle" idx="1"/>
          </p:nvPr>
        </p:nvSpPr>
        <p:spPr>
          <a:xfrm>
            <a:off x="176750" y="4735800"/>
            <a:ext cx="82503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 ExtraLight"/>
              <a:buNone/>
              <a:defRPr sz="1200" b="0" i="0" u="none" strike="noStrike" cap="none">
                <a:solidFill>
                  <a:srgbClr val="000000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title"/>
          </p:nvPr>
        </p:nvSpPr>
        <p:spPr>
          <a:xfrm>
            <a:off x="176750" y="87750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7F3"/>
              </a:buClr>
              <a:buSzPts val="2200"/>
              <a:buFont typeface="Montserrat"/>
              <a:buNone/>
              <a:defRPr sz="2200" b="1" i="0" u="none" strike="noStrike" cap="none">
                <a:solidFill>
                  <a:srgbClr val="F5F7F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536" cy="29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/>
          <p:nvPr/>
        </p:nvSpPr>
        <p:spPr>
          <a:xfrm>
            <a:off x="0" y="0"/>
            <a:ext cx="9143433" cy="82940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4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536" cy="29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  <a:defRPr sz="1100" b="0" i="0" u="none" strike="noStrike" cap="none">
                <a:solidFill>
                  <a:srgbClr val="14261B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" name="Google Shape;14;p34"/>
          <p:cNvCxnSpPr/>
          <p:nvPr/>
        </p:nvCxnSpPr>
        <p:spPr>
          <a:xfrm>
            <a:off x="171354" y="4670768"/>
            <a:ext cx="8801292" cy="0"/>
          </a:xfrm>
          <a:prstGeom prst="straightConnector1">
            <a:avLst/>
          </a:prstGeom>
          <a:noFill/>
          <a:ln w="19050" cap="flat" cmpd="sng">
            <a:solidFill>
              <a:srgbClr val="1F3D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5" name="Google Shape;15;p34"/>
          <p:cNvSpPr txBox="1">
            <a:spLocks noGrp="1"/>
          </p:cNvSpPr>
          <p:nvPr>
            <p:ph type="title"/>
          </p:nvPr>
        </p:nvSpPr>
        <p:spPr>
          <a:xfrm>
            <a:off x="176750" y="87750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7F3"/>
              </a:buClr>
              <a:buSzPts val="2200"/>
              <a:buFont typeface="Montserrat"/>
              <a:buNone/>
              <a:defRPr sz="2200" b="1" i="0" u="none" strike="noStrike" cap="none">
                <a:solidFill>
                  <a:srgbClr val="F5F7F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32">
          <a:extLst>
            <a:ext uri="{FF2B5EF4-FFF2-40B4-BE49-F238E27FC236}">
              <a16:creationId xmlns:a16="http://schemas.microsoft.com/office/drawing/2014/main" id="{D492B84B-DAEF-0360-D129-88C651723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">
            <a:extLst>
              <a:ext uri="{FF2B5EF4-FFF2-40B4-BE49-F238E27FC236}">
                <a16:creationId xmlns:a16="http://schemas.microsoft.com/office/drawing/2014/main" id="{227348CE-18AA-5B8F-AAB4-CC1641A4E243}"/>
              </a:ext>
            </a:extLst>
          </p:cNvPr>
          <p:cNvSpPr/>
          <p:nvPr/>
        </p:nvSpPr>
        <p:spPr>
          <a:xfrm>
            <a:off x="-12700" y="0"/>
            <a:ext cx="7913400" cy="441300"/>
          </a:xfrm>
          <a:prstGeom prst="rect">
            <a:avLst/>
          </a:prstGeom>
          <a:gradFill>
            <a:gsLst>
              <a:gs pos="0">
                <a:srgbClr val="9A1C27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">
            <a:extLst>
              <a:ext uri="{FF2B5EF4-FFF2-40B4-BE49-F238E27FC236}">
                <a16:creationId xmlns:a16="http://schemas.microsoft.com/office/drawing/2014/main" id="{D40A62FF-BCA5-D380-7E83-923976C799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525" y="1218876"/>
            <a:ext cx="8163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solidFill>
                  <a:schemeClr val="dk1"/>
                </a:solidFill>
              </a:rPr>
              <a:t>Proteus: Shapeshifting Desktop Visualizations for Mobile via Multi-level Intelligent Adaptation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5" name="Google Shape;35;p1">
            <a:extLst>
              <a:ext uri="{FF2B5EF4-FFF2-40B4-BE49-F238E27FC236}">
                <a16:creationId xmlns:a16="http://schemas.microsoft.com/office/drawing/2014/main" id="{EA1B1107-4E0C-D528-1E02-A623209AA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4768" y="5358457"/>
            <a:ext cx="72900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>
                <a:solidFill>
                  <a:schemeClr val="dk1"/>
                </a:solidFill>
              </a:rPr>
              <a:t>Can Liu</a:t>
            </a:r>
            <a:r>
              <a:rPr lang="en-US" baseline="30000" dirty="0">
                <a:solidFill>
                  <a:schemeClr val="dk1"/>
                </a:solidFill>
              </a:rPr>
              <a:t>1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Sizhe</a:t>
            </a:r>
            <a:r>
              <a:rPr lang="en-US" dirty="0">
                <a:solidFill>
                  <a:schemeClr val="dk1"/>
                </a:solidFill>
              </a:rPr>
              <a:t> Cheng</a:t>
            </a:r>
            <a:r>
              <a:rPr lang="en-US" baseline="30000" dirty="0">
                <a:solidFill>
                  <a:schemeClr val="dk1"/>
                </a:solidFill>
              </a:rPr>
              <a:t>1</a:t>
            </a:r>
            <a:r>
              <a:rPr lang="en-US" dirty="0">
                <a:solidFill>
                  <a:schemeClr val="dk1"/>
                </a:solidFill>
              </a:rPr>
              <a:t>, Feng Liang</a:t>
            </a:r>
            <a:r>
              <a:rPr lang="en-US" baseline="30000" dirty="0">
                <a:solidFill>
                  <a:schemeClr val="dk1"/>
                </a:solidFill>
              </a:rPr>
              <a:t>1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Zhibang</a:t>
            </a:r>
            <a:r>
              <a:rPr lang="en-US" dirty="0">
                <a:solidFill>
                  <a:schemeClr val="dk1"/>
                </a:solidFill>
              </a:rPr>
              <a:t> Jiang</a:t>
            </a:r>
            <a:r>
              <a:rPr lang="en-US" baseline="30000" dirty="0">
                <a:solidFill>
                  <a:schemeClr val="dk1"/>
                </a:solidFill>
              </a:rPr>
              <a:t>1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 err="1">
                <a:solidFill>
                  <a:schemeClr val="dk1"/>
                </a:solidFill>
              </a:rPr>
              <a:t>Lingru</a:t>
            </a:r>
            <a:r>
              <a:rPr lang="en-US" dirty="0">
                <a:solidFill>
                  <a:schemeClr val="dk1"/>
                </a:solidFill>
              </a:rPr>
              <a:t> Huang</a:t>
            </a:r>
            <a:r>
              <a:rPr lang="en-US" baseline="30000" dirty="0">
                <a:solidFill>
                  <a:schemeClr val="dk1"/>
                </a:solidFill>
              </a:rPr>
              <a:t>2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Kavinda</a:t>
            </a:r>
            <a:r>
              <a:rPr lang="en-US" dirty="0">
                <a:solidFill>
                  <a:schemeClr val="dk1"/>
                </a:solidFill>
              </a:rPr>
              <a:t> Athapaththu</a:t>
            </a:r>
            <a:r>
              <a:rPr lang="en-US" baseline="30000" dirty="0">
                <a:solidFill>
                  <a:schemeClr val="dk1"/>
                </a:solidFill>
              </a:rPr>
              <a:t>1</a:t>
            </a:r>
            <a:r>
              <a:rPr lang="en-US" dirty="0">
                <a:solidFill>
                  <a:schemeClr val="dk1"/>
                </a:solidFill>
              </a:rPr>
              <a:t>, Yong Wang</a:t>
            </a:r>
            <a:r>
              <a:rPr lang="en-US" baseline="30000" dirty="0">
                <a:solidFill>
                  <a:schemeClr val="dk1"/>
                </a:solidFill>
              </a:rPr>
              <a:t>1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7" name="Google Shape;37;p1">
            <a:extLst>
              <a:ext uri="{FF2B5EF4-FFF2-40B4-BE49-F238E27FC236}">
                <a16:creationId xmlns:a16="http://schemas.microsoft.com/office/drawing/2014/main" id="{3550C193-D6FC-8E80-E103-8C90636FE727}"/>
              </a:ext>
            </a:extLst>
          </p:cNvPr>
          <p:cNvSpPr/>
          <p:nvPr/>
        </p:nvSpPr>
        <p:spPr>
          <a:xfrm>
            <a:off x="0" y="4743738"/>
            <a:ext cx="9144000" cy="441300"/>
          </a:xfrm>
          <a:prstGeom prst="rect">
            <a:avLst/>
          </a:prstGeom>
          <a:gradFill>
            <a:gsLst>
              <a:gs pos="0">
                <a:srgbClr val="9A1C27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1">
            <a:extLst>
              <a:ext uri="{FF2B5EF4-FFF2-40B4-BE49-F238E27FC236}">
                <a16:creationId xmlns:a16="http://schemas.microsoft.com/office/drawing/2014/main" id="{DAA40AA1-8B76-4612-FEC1-490330645D6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475" y="33223"/>
            <a:ext cx="1059025" cy="381252"/>
          </a:xfrm>
          <a:prstGeom prst="rect">
            <a:avLst/>
          </a:prstGeom>
          <a:gradFill>
            <a:gsLst>
              <a:gs pos="0">
                <a:srgbClr val="9A1C27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</p:pic>
      <p:pic>
        <p:nvPicPr>
          <p:cNvPr id="2" name="Google Shape;297;p42">
            <a:extLst>
              <a:ext uri="{FF2B5EF4-FFF2-40B4-BE49-F238E27FC236}">
                <a16:creationId xmlns:a16="http://schemas.microsoft.com/office/drawing/2014/main" id="{A4BB88E7-2921-B9F3-5899-C81A80B0790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300" y="4068891"/>
            <a:ext cx="1456525" cy="52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98;p42">
            <a:extLst>
              <a:ext uri="{FF2B5EF4-FFF2-40B4-BE49-F238E27FC236}">
                <a16:creationId xmlns:a16="http://schemas.microsoft.com/office/drawing/2014/main" id="{B6ECB5B0-ABCF-F91B-0CFC-80C8F37D92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35044"/>
          <a:stretch/>
        </p:blipFill>
        <p:spPr>
          <a:xfrm>
            <a:off x="3566085" y="4151752"/>
            <a:ext cx="1743641" cy="358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299;p42">
            <a:extLst>
              <a:ext uri="{FF2B5EF4-FFF2-40B4-BE49-F238E27FC236}">
                <a16:creationId xmlns:a16="http://schemas.microsoft.com/office/drawing/2014/main" id="{4D20A5E8-69EA-5E87-F0FD-2DF2A8AE205A}"/>
              </a:ext>
            </a:extLst>
          </p:cNvPr>
          <p:cNvGrpSpPr/>
          <p:nvPr/>
        </p:nvGrpSpPr>
        <p:grpSpPr>
          <a:xfrm>
            <a:off x="456436" y="2390571"/>
            <a:ext cx="814298" cy="820079"/>
            <a:chOff x="377034" y="2404175"/>
            <a:chExt cx="893700" cy="900045"/>
          </a:xfrm>
        </p:grpSpPr>
        <p:pic>
          <p:nvPicPr>
            <p:cNvPr id="5" name="Google Shape;300;p42">
              <a:extLst>
                <a:ext uri="{FF2B5EF4-FFF2-40B4-BE49-F238E27FC236}">
                  <a16:creationId xmlns:a16="http://schemas.microsoft.com/office/drawing/2014/main" id="{76A173FB-7189-3BD3-5A39-F752E7E6054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4744" t="5569" r="21" b="21149"/>
            <a:stretch/>
          </p:blipFill>
          <p:spPr>
            <a:xfrm>
              <a:off x="386200" y="2404175"/>
              <a:ext cx="871200" cy="894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" name="Google Shape;301;p42">
              <a:extLst>
                <a:ext uri="{FF2B5EF4-FFF2-40B4-BE49-F238E27FC236}">
                  <a16:creationId xmlns:a16="http://schemas.microsoft.com/office/drawing/2014/main" id="{183EA5B5-4C76-1A3E-DFAD-25E5B4E64165}"/>
                </a:ext>
              </a:extLst>
            </p:cNvPr>
            <p:cNvSpPr/>
            <p:nvPr/>
          </p:nvSpPr>
          <p:spPr>
            <a:xfrm>
              <a:off x="377034" y="2410220"/>
              <a:ext cx="893700" cy="894000"/>
            </a:xfrm>
            <a:prstGeom prst="ellipse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EC4C76C-FB61-E320-FE3B-09739C5D7869}"/>
              </a:ext>
            </a:extLst>
          </p:cNvPr>
          <p:cNvGrpSpPr/>
          <p:nvPr/>
        </p:nvGrpSpPr>
        <p:grpSpPr>
          <a:xfrm>
            <a:off x="1688495" y="2390571"/>
            <a:ext cx="795607" cy="823055"/>
            <a:chOff x="1724711" y="2401204"/>
            <a:chExt cx="795607" cy="823055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FA69DA8-3B50-4FE4-D557-B83439ED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4711" y="2401204"/>
              <a:ext cx="793797" cy="808459"/>
            </a:xfrm>
            <a:prstGeom prst="ellipse">
              <a:avLst/>
            </a:prstGeom>
          </p:spPr>
        </p:pic>
        <p:sp>
          <p:nvSpPr>
            <p:cNvPr id="9" name="Google Shape;304;p42">
              <a:extLst>
                <a:ext uri="{FF2B5EF4-FFF2-40B4-BE49-F238E27FC236}">
                  <a16:creationId xmlns:a16="http://schemas.microsoft.com/office/drawing/2014/main" id="{466DC41A-1FBF-DB13-54BD-347EF2BF80DC}"/>
                </a:ext>
              </a:extLst>
            </p:cNvPr>
            <p:cNvSpPr/>
            <p:nvPr/>
          </p:nvSpPr>
          <p:spPr>
            <a:xfrm>
              <a:off x="1726521" y="2409687"/>
              <a:ext cx="793797" cy="814572"/>
            </a:xfrm>
            <a:prstGeom prst="ellipse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58DE639-99A2-38F1-1771-1B962B0F9358}"/>
              </a:ext>
            </a:extLst>
          </p:cNvPr>
          <p:cNvGrpSpPr/>
          <p:nvPr/>
        </p:nvGrpSpPr>
        <p:grpSpPr>
          <a:xfrm>
            <a:off x="5324981" y="2390571"/>
            <a:ext cx="818067" cy="817592"/>
            <a:chOff x="5464135" y="2406662"/>
            <a:chExt cx="818067" cy="817592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FB0D2B9-07CD-45B8-D66B-A4AC3A5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4135" y="2409683"/>
              <a:ext cx="818067" cy="814571"/>
            </a:xfrm>
            <a:prstGeom prst="ellipse">
              <a:avLst/>
            </a:prstGeom>
          </p:spPr>
        </p:pic>
        <p:sp>
          <p:nvSpPr>
            <p:cNvPr id="12" name="Google Shape;307;p42">
              <a:extLst>
                <a:ext uri="{FF2B5EF4-FFF2-40B4-BE49-F238E27FC236}">
                  <a16:creationId xmlns:a16="http://schemas.microsoft.com/office/drawing/2014/main" id="{A62DB2B9-44FF-1981-9BBC-42F60A1E07F8}"/>
                </a:ext>
              </a:extLst>
            </p:cNvPr>
            <p:cNvSpPr/>
            <p:nvPr/>
          </p:nvSpPr>
          <p:spPr>
            <a:xfrm>
              <a:off x="5476271" y="2406662"/>
              <a:ext cx="793797" cy="814572"/>
            </a:xfrm>
            <a:prstGeom prst="ellipse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3" name="Google Shape;308;p42">
            <a:extLst>
              <a:ext uri="{FF2B5EF4-FFF2-40B4-BE49-F238E27FC236}">
                <a16:creationId xmlns:a16="http://schemas.microsoft.com/office/drawing/2014/main" id="{E2A096EF-A320-6682-B08F-10BAEDEDCF41}"/>
              </a:ext>
            </a:extLst>
          </p:cNvPr>
          <p:cNvGrpSpPr/>
          <p:nvPr/>
        </p:nvGrpSpPr>
        <p:grpSpPr>
          <a:xfrm>
            <a:off x="7772369" y="2390571"/>
            <a:ext cx="793799" cy="814571"/>
            <a:chOff x="5609073" y="2404175"/>
            <a:chExt cx="871202" cy="894000"/>
          </a:xfrm>
        </p:grpSpPr>
        <p:pic>
          <p:nvPicPr>
            <p:cNvPr id="14" name="Google Shape;309;p42" title="wangyong-2020.jpg">
              <a:extLst>
                <a:ext uri="{FF2B5EF4-FFF2-40B4-BE49-F238E27FC236}">
                  <a16:creationId xmlns:a16="http://schemas.microsoft.com/office/drawing/2014/main" id="{B0CEBAA5-38BF-B372-9983-CC2AEED968C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7334" b="24824"/>
            <a:stretch/>
          </p:blipFill>
          <p:spPr>
            <a:xfrm>
              <a:off x="5609075" y="2404175"/>
              <a:ext cx="871200" cy="894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5" name="Google Shape;310;p42">
              <a:extLst>
                <a:ext uri="{FF2B5EF4-FFF2-40B4-BE49-F238E27FC236}">
                  <a16:creationId xmlns:a16="http://schemas.microsoft.com/office/drawing/2014/main" id="{263F4879-E65F-183E-CD42-6AE153E84CE0}"/>
                </a:ext>
              </a:extLst>
            </p:cNvPr>
            <p:cNvSpPr/>
            <p:nvPr/>
          </p:nvSpPr>
          <p:spPr>
            <a:xfrm>
              <a:off x="5609073" y="2404175"/>
              <a:ext cx="871200" cy="894000"/>
            </a:xfrm>
            <a:prstGeom prst="ellipse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6" name="Google Shape;311;p42">
            <a:extLst>
              <a:ext uri="{FF2B5EF4-FFF2-40B4-BE49-F238E27FC236}">
                <a16:creationId xmlns:a16="http://schemas.microsoft.com/office/drawing/2014/main" id="{533A120D-B8E3-8DC3-0BC4-BA0323397100}"/>
              </a:ext>
            </a:extLst>
          </p:cNvPr>
          <p:cNvGrpSpPr/>
          <p:nvPr/>
        </p:nvGrpSpPr>
        <p:grpSpPr>
          <a:xfrm>
            <a:off x="4113421" y="2390571"/>
            <a:ext cx="793799" cy="814571"/>
            <a:chOff x="3519923" y="2404175"/>
            <a:chExt cx="871202" cy="894000"/>
          </a:xfrm>
        </p:grpSpPr>
        <p:pic>
          <p:nvPicPr>
            <p:cNvPr id="17" name="Google Shape;312;p42" title="图像2026-4-13 11.40.png">
              <a:extLst>
                <a:ext uri="{FF2B5EF4-FFF2-40B4-BE49-F238E27FC236}">
                  <a16:creationId xmlns:a16="http://schemas.microsoft.com/office/drawing/2014/main" id="{5F03FA3B-7BF6-C7F3-4ECE-3FDA0D9C893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9764" t="3184" r="12062" b="3174"/>
            <a:stretch/>
          </p:blipFill>
          <p:spPr>
            <a:xfrm>
              <a:off x="3519925" y="2404175"/>
              <a:ext cx="871200" cy="894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8" name="Google Shape;313;p42">
              <a:extLst>
                <a:ext uri="{FF2B5EF4-FFF2-40B4-BE49-F238E27FC236}">
                  <a16:creationId xmlns:a16="http://schemas.microsoft.com/office/drawing/2014/main" id="{42181489-17D7-1887-14D1-0272E03956A0}"/>
                </a:ext>
              </a:extLst>
            </p:cNvPr>
            <p:cNvSpPr/>
            <p:nvPr/>
          </p:nvSpPr>
          <p:spPr>
            <a:xfrm>
              <a:off x="3519923" y="2404175"/>
              <a:ext cx="871200" cy="894000"/>
            </a:xfrm>
            <a:prstGeom prst="ellipse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9" name="Google Shape;314;p42">
            <a:extLst>
              <a:ext uri="{FF2B5EF4-FFF2-40B4-BE49-F238E27FC236}">
                <a16:creationId xmlns:a16="http://schemas.microsoft.com/office/drawing/2014/main" id="{2FFFAFF8-EA5B-FC3B-04F5-818EF3D9CAD6}"/>
              </a:ext>
            </a:extLst>
          </p:cNvPr>
          <p:cNvSpPr txBox="1">
            <a:spLocks/>
          </p:cNvSpPr>
          <p:nvPr/>
        </p:nvSpPr>
        <p:spPr>
          <a:xfrm>
            <a:off x="321334" y="3415124"/>
            <a:ext cx="959445" cy="265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Can Liu</a:t>
            </a:r>
          </a:p>
        </p:txBody>
      </p:sp>
      <p:sp>
        <p:nvSpPr>
          <p:cNvPr id="20" name="Google Shape;315;p42">
            <a:extLst>
              <a:ext uri="{FF2B5EF4-FFF2-40B4-BE49-F238E27FC236}">
                <a16:creationId xmlns:a16="http://schemas.microsoft.com/office/drawing/2014/main" id="{5DEFB2A9-BD39-92AD-C0CF-7A257D482E63}"/>
              </a:ext>
            </a:extLst>
          </p:cNvPr>
          <p:cNvSpPr txBox="1">
            <a:spLocks/>
          </p:cNvSpPr>
          <p:nvPr/>
        </p:nvSpPr>
        <p:spPr>
          <a:xfrm>
            <a:off x="4978528" y="3415124"/>
            <a:ext cx="1648238" cy="348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err="1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Lingru</a:t>
            </a:r>
            <a:r>
              <a:rPr lang="en-US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Huang</a:t>
            </a:r>
          </a:p>
        </p:txBody>
      </p:sp>
      <p:sp>
        <p:nvSpPr>
          <p:cNvPr id="21" name="Google Shape;316;p42">
            <a:extLst>
              <a:ext uri="{FF2B5EF4-FFF2-40B4-BE49-F238E27FC236}">
                <a16:creationId xmlns:a16="http://schemas.microsoft.com/office/drawing/2014/main" id="{96F8E84C-4030-5083-54C3-B7BBF25BDD6A}"/>
              </a:ext>
            </a:extLst>
          </p:cNvPr>
          <p:cNvSpPr txBox="1">
            <a:spLocks/>
          </p:cNvSpPr>
          <p:nvPr/>
        </p:nvSpPr>
        <p:spPr>
          <a:xfrm>
            <a:off x="1403652" y="3415124"/>
            <a:ext cx="1272716" cy="282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err="1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Sizhe</a:t>
            </a:r>
            <a:r>
              <a:rPr lang="en-US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Cheng</a:t>
            </a:r>
          </a:p>
        </p:txBody>
      </p:sp>
      <p:sp>
        <p:nvSpPr>
          <p:cNvPr id="22" name="Google Shape;317;p42">
            <a:extLst>
              <a:ext uri="{FF2B5EF4-FFF2-40B4-BE49-F238E27FC236}">
                <a16:creationId xmlns:a16="http://schemas.microsoft.com/office/drawing/2014/main" id="{99C26E3F-1251-2843-C228-A229B44A4DBF}"/>
              </a:ext>
            </a:extLst>
          </p:cNvPr>
          <p:cNvSpPr txBox="1">
            <a:spLocks/>
          </p:cNvSpPr>
          <p:nvPr/>
        </p:nvSpPr>
        <p:spPr>
          <a:xfrm>
            <a:off x="2618166" y="3415124"/>
            <a:ext cx="1262364" cy="273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Feng Liang</a:t>
            </a:r>
          </a:p>
        </p:txBody>
      </p:sp>
      <p:sp>
        <p:nvSpPr>
          <p:cNvPr id="23" name="Google Shape;318;p42">
            <a:extLst>
              <a:ext uri="{FF2B5EF4-FFF2-40B4-BE49-F238E27FC236}">
                <a16:creationId xmlns:a16="http://schemas.microsoft.com/office/drawing/2014/main" id="{EF236933-C99E-D7FE-7F7F-017E482E75F6}"/>
              </a:ext>
            </a:extLst>
          </p:cNvPr>
          <p:cNvSpPr txBox="1">
            <a:spLocks/>
          </p:cNvSpPr>
          <p:nvPr/>
        </p:nvSpPr>
        <p:spPr>
          <a:xfrm>
            <a:off x="3795843" y="3415124"/>
            <a:ext cx="1428951" cy="265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err="1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Zhibang</a:t>
            </a:r>
            <a:r>
              <a:rPr lang="en-US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Jiang</a:t>
            </a:r>
          </a:p>
        </p:txBody>
      </p:sp>
      <p:sp>
        <p:nvSpPr>
          <p:cNvPr id="24" name="Google Shape;319;p42">
            <a:extLst>
              <a:ext uri="{FF2B5EF4-FFF2-40B4-BE49-F238E27FC236}">
                <a16:creationId xmlns:a16="http://schemas.microsoft.com/office/drawing/2014/main" id="{CE3C9B41-399F-9E3F-02FF-C5EC3B3CD44C}"/>
              </a:ext>
            </a:extLst>
          </p:cNvPr>
          <p:cNvSpPr txBox="1">
            <a:spLocks/>
          </p:cNvSpPr>
          <p:nvPr/>
        </p:nvSpPr>
        <p:spPr>
          <a:xfrm>
            <a:off x="7548005" y="3415124"/>
            <a:ext cx="1291014" cy="279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Yong Wang</a:t>
            </a:r>
            <a:endParaRPr lang="en-US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7BDC7EA-02E5-2FA1-F185-48A1F5737D79}"/>
              </a:ext>
            </a:extLst>
          </p:cNvPr>
          <p:cNvGrpSpPr/>
          <p:nvPr/>
        </p:nvGrpSpPr>
        <p:grpSpPr>
          <a:xfrm>
            <a:off x="2901863" y="2390571"/>
            <a:ext cx="793797" cy="832606"/>
            <a:chOff x="2976716" y="2390571"/>
            <a:chExt cx="793797" cy="832606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ECDF21B-9309-5E82-B124-A29C84D4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79956" y="2390571"/>
              <a:ext cx="790048" cy="832606"/>
            </a:xfrm>
            <a:prstGeom prst="ellipse">
              <a:avLst/>
            </a:prstGeom>
          </p:spPr>
        </p:pic>
        <p:sp>
          <p:nvSpPr>
            <p:cNvPr id="26" name="Google Shape;321;p42">
              <a:extLst>
                <a:ext uri="{FF2B5EF4-FFF2-40B4-BE49-F238E27FC236}">
                  <a16:creationId xmlns:a16="http://schemas.microsoft.com/office/drawing/2014/main" id="{12ABD587-2FE0-2288-A446-8F4252ECCC1D}"/>
                </a:ext>
              </a:extLst>
            </p:cNvPr>
            <p:cNvSpPr/>
            <p:nvPr/>
          </p:nvSpPr>
          <p:spPr>
            <a:xfrm>
              <a:off x="2976716" y="2401204"/>
              <a:ext cx="793797" cy="814571"/>
            </a:xfrm>
            <a:prstGeom prst="ellipse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28" name="Google Shape;326;p42">
            <a:extLst>
              <a:ext uri="{FF2B5EF4-FFF2-40B4-BE49-F238E27FC236}">
                <a16:creationId xmlns:a16="http://schemas.microsoft.com/office/drawing/2014/main" id="{28844C5D-E560-E05A-A7CC-B90B60CDB3AE}"/>
              </a:ext>
            </a:extLst>
          </p:cNvPr>
          <p:cNvCxnSpPr>
            <a:stCxn id="19" idx="2"/>
            <a:endCxn id="2" idx="0"/>
          </p:cNvCxnSpPr>
          <p:nvPr/>
        </p:nvCxnSpPr>
        <p:spPr>
          <a:xfrm rot="16200000" flipH="1">
            <a:off x="929636" y="3551964"/>
            <a:ext cx="388348" cy="6455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01832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29" name="Google Shape;327;p42">
            <a:extLst>
              <a:ext uri="{FF2B5EF4-FFF2-40B4-BE49-F238E27FC236}">
                <a16:creationId xmlns:a16="http://schemas.microsoft.com/office/drawing/2014/main" id="{AE09BD4F-C14D-F8AD-1A68-7FAA0CFCCF9E}"/>
              </a:ext>
            </a:extLst>
          </p:cNvPr>
          <p:cNvCxnSpPr>
            <a:cxnSpLocks/>
            <a:stCxn id="22" idx="2"/>
            <a:endCxn id="2" idx="0"/>
          </p:cNvCxnSpPr>
          <p:nvPr/>
        </p:nvCxnSpPr>
        <p:spPr>
          <a:xfrm rot="5400000">
            <a:off x="2157746" y="2977288"/>
            <a:ext cx="380421" cy="180278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01832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31" name="Google Shape;329;p42">
            <a:extLst>
              <a:ext uri="{FF2B5EF4-FFF2-40B4-BE49-F238E27FC236}">
                <a16:creationId xmlns:a16="http://schemas.microsoft.com/office/drawing/2014/main" id="{1B8078E8-5F15-6EF8-979E-E99DD0B8F399}"/>
              </a:ext>
            </a:extLst>
          </p:cNvPr>
          <p:cNvCxnSpPr>
            <a:cxnSpLocks/>
            <a:stCxn id="24" idx="2"/>
            <a:endCxn id="2" idx="0"/>
          </p:cNvCxnSpPr>
          <p:nvPr/>
        </p:nvCxnSpPr>
        <p:spPr>
          <a:xfrm rot="5400000">
            <a:off x="4633108" y="508486"/>
            <a:ext cx="373861" cy="674694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01832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32" name="Google Shape;330;p42">
            <a:extLst>
              <a:ext uri="{FF2B5EF4-FFF2-40B4-BE49-F238E27FC236}">
                <a16:creationId xmlns:a16="http://schemas.microsoft.com/office/drawing/2014/main" id="{253388B6-1A47-938D-3DAD-540ECBFF7CFA}"/>
              </a:ext>
            </a:extLst>
          </p:cNvPr>
          <p:cNvCxnSpPr>
            <a:cxnSpLocks/>
            <a:stCxn id="20" idx="2"/>
            <a:endCxn id="87" idx="0"/>
          </p:cNvCxnSpPr>
          <p:nvPr/>
        </p:nvCxnSpPr>
        <p:spPr>
          <a:xfrm rot="16200000" flipH="1">
            <a:off x="6235583" y="3331169"/>
            <a:ext cx="359853" cy="122572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tx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39" name="Google Shape;331;p42">
            <a:extLst>
              <a:ext uri="{FF2B5EF4-FFF2-40B4-BE49-F238E27FC236}">
                <a16:creationId xmlns:a16="http://schemas.microsoft.com/office/drawing/2014/main" id="{D010C0EA-33FF-83F3-E8C4-1A6C4B230872}"/>
              </a:ext>
            </a:extLst>
          </p:cNvPr>
          <p:cNvCxnSpPr>
            <a:cxnSpLocks/>
            <a:stCxn id="23" idx="2"/>
            <a:endCxn id="3" idx="0"/>
          </p:cNvCxnSpPr>
          <p:nvPr/>
        </p:nvCxnSpPr>
        <p:spPr>
          <a:xfrm rot="5400000">
            <a:off x="4238509" y="3879941"/>
            <a:ext cx="471209" cy="7241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3A8930"/>
            </a:solidFill>
            <a:prstDash val="sysDash"/>
            <a:round/>
            <a:headEnd type="none" w="med" len="med"/>
            <a:tailEnd type="none" w="med" len="med"/>
          </a:ln>
        </p:spPr>
      </p:cxn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39B6B78B-50FC-F4FF-1C1D-193AAF3E2099}"/>
              </a:ext>
            </a:extLst>
          </p:cNvPr>
          <p:cNvGrpSpPr/>
          <p:nvPr/>
        </p:nvGrpSpPr>
        <p:grpSpPr>
          <a:xfrm>
            <a:off x="6560809" y="2390571"/>
            <a:ext cx="793799" cy="832606"/>
            <a:chOff x="6669356" y="2394255"/>
            <a:chExt cx="793799" cy="832606"/>
          </a:xfrm>
        </p:grpSpPr>
        <p:pic>
          <p:nvPicPr>
            <p:cNvPr id="93" name="图片 92" descr="Kavinda Athapaththu">
              <a:extLst>
                <a:ext uri="{FF2B5EF4-FFF2-40B4-BE49-F238E27FC236}">
                  <a16:creationId xmlns:a16="http://schemas.microsoft.com/office/drawing/2014/main" id="{EDF97AFB-28E3-7A34-C70C-BDF3F25D4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2669" r="29661" b="50000"/>
            <a:stretch>
              <a:fillRect/>
            </a:stretch>
          </p:blipFill>
          <p:spPr>
            <a:xfrm>
              <a:off x="6669356" y="2394255"/>
              <a:ext cx="793797" cy="832606"/>
            </a:xfrm>
            <a:prstGeom prst="ellipse">
              <a:avLst/>
            </a:prstGeom>
          </p:spPr>
        </p:pic>
        <p:sp>
          <p:nvSpPr>
            <p:cNvPr id="52" name="Google Shape;307;p42">
              <a:extLst>
                <a:ext uri="{FF2B5EF4-FFF2-40B4-BE49-F238E27FC236}">
                  <a16:creationId xmlns:a16="http://schemas.microsoft.com/office/drawing/2014/main" id="{D2F6F38F-48AA-4D04-A197-80FB41ABFAEA}"/>
                </a:ext>
              </a:extLst>
            </p:cNvPr>
            <p:cNvSpPr/>
            <p:nvPr/>
          </p:nvSpPr>
          <p:spPr>
            <a:xfrm>
              <a:off x="6669358" y="2395091"/>
              <a:ext cx="793797" cy="814572"/>
            </a:xfrm>
            <a:prstGeom prst="ellipse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3" name="Google Shape;315;p42">
            <a:extLst>
              <a:ext uri="{FF2B5EF4-FFF2-40B4-BE49-F238E27FC236}">
                <a16:creationId xmlns:a16="http://schemas.microsoft.com/office/drawing/2014/main" id="{AF7BA701-CFB7-9D2A-4A18-7F1429090FF2}"/>
              </a:ext>
            </a:extLst>
          </p:cNvPr>
          <p:cNvSpPr txBox="1">
            <a:spLocks/>
          </p:cNvSpPr>
          <p:nvPr/>
        </p:nvSpPr>
        <p:spPr>
          <a:xfrm>
            <a:off x="6352573" y="3221680"/>
            <a:ext cx="1291014" cy="5002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err="1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Kavinda</a:t>
            </a:r>
            <a:endParaRPr lang="en-US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/>
            <a:r>
              <a:rPr lang="en-US" dirty="0" err="1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Athapaththu</a:t>
            </a:r>
            <a:endParaRPr lang="en-US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8" name="Google Shape;327;p42">
            <a:extLst>
              <a:ext uri="{FF2B5EF4-FFF2-40B4-BE49-F238E27FC236}">
                <a16:creationId xmlns:a16="http://schemas.microsoft.com/office/drawing/2014/main" id="{5D31E5EE-ACDC-6EB4-2EB4-2B2544F00026}"/>
              </a:ext>
            </a:extLst>
          </p:cNvPr>
          <p:cNvCxnSpPr>
            <a:cxnSpLocks/>
            <a:stCxn id="21" idx="2"/>
            <a:endCxn id="2" idx="0"/>
          </p:cNvCxnSpPr>
          <p:nvPr/>
        </p:nvCxnSpPr>
        <p:spPr>
          <a:xfrm rot="5400000">
            <a:off x="1557716" y="3586596"/>
            <a:ext cx="371143" cy="593447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01832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81" name="Google Shape;329;p42">
            <a:extLst>
              <a:ext uri="{FF2B5EF4-FFF2-40B4-BE49-F238E27FC236}">
                <a16:creationId xmlns:a16="http://schemas.microsoft.com/office/drawing/2014/main" id="{128F0A5D-EE6E-AB65-B37F-D4FC4FF533A7}"/>
              </a:ext>
            </a:extLst>
          </p:cNvPr>
          <p:cNvCxnSpPr>
            <a:cxnSpLocks/>
            <a:stCxn id="53" idx="2"/>
            <a:endCxn id="2" idx="0"/>
          </p:cNvCxnSpPr>
          <p:nvPr/>
        </p:nvCxnSpPr>
        <p:spPr>
          <a:xfrm rot="5400000">
            <a:off x="4048864" y="1119674"/>
            <a:ext cx="346917" cy="5551517"/>
          </a:xfrm>
          <a:prstGeom prst="curvedConnector3">
            <a:avLst>
              <a:gd name="adj1" fmla="val 40116"/>
            </a:avLst>
          </a:prstGeom>
          <a:noFill/>
          <a:ln w="9525" cap="flat" cmpd="sng">
            <a:solidFill>
              <a:srgbClr val="E01832"/>
            </a:solidFill>
            <a:prstDash val="sysDash"/>
            <a:round/>
            <a:headEnd type="none" w="med" len="med"/>
            <a:tailEnd type="none" w="med" len="med"/>
          </a:ln>
        </p:spPr>
      </p:cxnSp>
      <p:pic>
        <p:nvPicPr>
          <p:cNvPr id="87" name="图片 86" descr="香港理工大學">
            <a:extLst>
              <a:ext uri="{FF2B5EF4-FFF2-40B4-BE49-F238E27FC236}">
                <a16:creationId xmlns:a16="http://schemas.microsoft.com/office/drawing/2014/main" id="{D111FE0E-E984-D01A-4E3C-21AB8406DF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5946" y="4123958"/>
            <a:ext cx="2144850" cy="4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3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7C7EC5AE-CC96-EC70-743F-AEFF75F1E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5DE1FD3E-EB17-4FE5-16F8-2D8A842A84E4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C00B20E6-C2AE-2837-7418-FE0E6EA892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34E359CD-40A8-B7E9-33DF-035D942232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A Multi-Level Design Space for Adaptation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365DB750-9FD0-CB0E-5C08-FA802DD86B9C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4AC2B2B4-59CF-C520-1E57-6B9DC92DE33D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E2DF2822-7225-6980-CBD0-9C73ABBD95C7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B4C28D36-BFE5-9092-9870-875D2A5A23AA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41ABEC9E-8928-C01B-C365-DB688359DB4D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918216D8-FE74-F3B3-8BAA-5C08F019FF7F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8F7320-CA38-E402-AF12-68A5D99FC6F5}"/>
              </a:ext>
            </a:extLst>
          </p:cNvPr>
          <p:cNvSpPr txBox="1"/>
          <p:nvPr/>
        </p:nvSpPr>
        <p:spPr>
          <a:xfrm>
            <a:off x="283029" y="1001409"/>
            <a:ext cx="828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L1 Global Topology: </a:t>
            </a:r>
            <a:r>
              <a:rPr kumimoji="1" lang="en-US" altLang="zh-CN" sz="1800" dirty="0">
                <a:latin typeface="Montserrat" pitchFamily="2" charset="0"/>
              </a:rPr>
              <a:t>Reconfigures spatial layout </a:t>
            </a:r>
          </a:p>
          <a:p>
            <a:pPr lvl="5"/>
            <a:r>
              <a:rPr kumimoji="1" lang="en-US" altLang="zh-CN" sz="1800" dirty="0">
                <a:latin typeface="Montserrat" pitchFamily="2" charset="0"/>
              </a:rPr>
              <a:t>            (e.g., Axis Transposition).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F0DAB4-57AE-F080-D7D1-949DAF81A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59" y="2807935"/>
            <a:ext cx="4023364" cy="18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0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64B3BEC7-7579-C54C-0718-E557ABEF3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95BA7F11-BC70-B6A1-C5CF-C647633DBD49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539880AB-1B9A-2110-CD21-9282E2910F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D5FB0068-A171-491E-5DAE-59496715D3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A Multi-Level Design Space for Adaptation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0AB8534B-4C29-0030-0D20-B6DF7B82A78B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06E72846-D9A5-7AD2-E5E2-35D23368EB35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140650CE-F1EA-A15F-7E53-E79855C77181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75262D0B-4D00-DC7C-9765-9B98EE7CCE7E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3D882F84-2011-BD50-BC1B-9ACABD9194C7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9EFB0148-4101-B59B-4CCB-44E487D171CF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E924FE-E008-C001-F2D6-D4A6B70E51F4}"/>
              </a:ext>
            </a:extLst>
          </p:cNvPr>
          <p:cNvSpPr txBox="1"/>
          <p:nvPr/>
        </p:nvSpPr>
        <p:spPr>
          <a:xfrm>
            <a:off x="283029" y="1001409"/>
            <a:ext cx="828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L1 Global Topology: </a:t>
            </a:r>
            <a:r>
              <a:rPr kumimoji="1" lang="en-US" altLang="zh-CN" sz="1800" dirty="0">
                <a:latin typeface="Montserrat" pitchFamily="2" charset="0"/>
              </a:rPr>
              <a:t>Reconfigures spatial layout </a:t>
            </a:r>
          </a:p>
          <a:p>
            <a:pPr lvl="5"/>
            <a:r>
              <a:rPr kumimoji="1" lang="en-US" altLang="zh-CN" sz="1800" dirty="0">
                <a:latin typeface="Montserrat" pitchFamily="2" charset="0"/>
              </a:rPr>
              <a:t>            (e.g., Axis Transposition).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L2 Reference Frame: </a:t>
            </a:r>
            <a:r>
              <a:rPr kumimoji="1" lang="en-US" altLang="zh-CN" sz="1800" dirty="0">
                <a:latin typeface="Montserrat" pitchFamily="2" charset="0"/>
              </a:rPr>
              <a:t>Balances precision and legibility </a:t>
            </a:r>
          </a:p>
          <a:p>
            <a:r>
              <a:rPr kumimoji="1" lang="en-US" altLang="zh-CN" sz="1800" dirty="0">
                <a:latin typeface="Montserrat" pitchFamily="2" charset="0"/>
              </a:rPr>
              <a:t>            (e.g., Tick Decimation).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1733CB-8642-10B6-F2AA-82DDF457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59" y="2807935"/>
            <a:ext cx="4023364" cy="18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49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FA3D0838-2707-E498-D106-E79DC2092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21F2035C-0AEF-5158-F18D-DBCDFA7D8B88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9A46F534-B546-4A6F-1B76-8FF9522CCD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A661289C-4F41-647A-3E5C-B2455F6B1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A Multi-Level Design Space for Adaptation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0F5D6AD6-9B9B-E2DE-D543-1EE05A7BDB9E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82DF86A1-4B9D-C760-B2AE-01D7021357E5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12C171D8-C873-C7DB-25C8-513710A19FBE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0A834B1D-C723-852C-5F0E-882B1069EA6B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F05DE07F-BD89-EA71-9544-7F659D175457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D12D22D3-4584-22F9-1E67-B31124814568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3F13DAF-16B5-B185-77FD-14C8DEB0DFC6}"/>
              </a:ext>
            </a:extLst>
          </p:cNvPr>
          <p:cNvSpPr txBox="1"/>
          <p:nvPr/>
        </p:nvSpPr>
        <p:spPr>
          <a:xfrm>
            <a:off x="283029" y="1001409"/>
            <a:ext cx="828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L1 Global Topology: </a:t>
            </a:r>
            <a:r>
              <a:rPr kumimoji="1" lang="en-US" altLang="zh-CN" sz="1800" dirty="0">
                <a:latin typeface="Montserrat" pitchFamily="2" charset="0"/>
              </a:rPr>
              <a:t>Reconfigures spatial layout </a:t>
            </a:r>
          </a:p>
          <a:p>
            <a:pPr lvl="5"/>
            <a:r>
              <a:rPr kumimoji="1" lang="en-US" altLang="zh-CN" sz="1800" dirty="0">
                <a:latin typeface="Montserrat" pitchFamily="2" charset="0"/>
              </a:rPr>
              <a:t>            (e.g., Axis Transposition).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L2 Reference Frame: </a:t>
            </a:r>
            <a:r>
              <a:rPr kumimoji="1" lang="en-US" altLang="zh-CN" sz="1800" dirty="0">
                <a:latin typeface="Montserrat" pitchFamily="2" charset="0"/>
              </a:rPr>
              <a:t>Balances precision and legibility </a:t>
            </a:r>
          </a:p>
          <a:p>
            <a:r>
              <a:rPr kumimoji="1" lang="en-US" altLang="zh-CN" sz="1800" dirty="0">
                <a:latin typeface="Montserrat" pitchFamily="2" charset="0"/>
              </a:rPr>
              <a:t>            (e.g., Tick Decimation).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L3 Visual Elements: </a:t>
            </a:r>
            <a:r>
              <a:rPr kumimoji="1" lang="en-US" altLang="zh-CN" sz="1800" dirty="0">
                <a:latin typeface="Montserrat" pitchFamily="2" charset="0"/>
              </a:rPr>
              <a:t>Optimizes granular data ink </a:t>
            </a:r>
          </a:p>
          <a:p>
            <a:r>
              <a:rPr kumimoji="1" lang="en-US" altLang="zh-CN" sz="1800" dirty="0">
                <a:latin typeface="Montserrat" pitchFamily="2" charset="0"/>
              </a:rPr>
              <a:t>            (e.g., Semantic Abbreviation).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978685-1892-EADD-1922-341D269FE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59" y="2807935"/>
            <a:ext cx="4023364" cy="18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47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8F094406-7DFA-A083-AF12-961DDC3C3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3C61CB76-4F6B-12A9-10BA-F2B66D00AEFC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55B3FCB3-9956-D5E8-597F-FB7C8230FF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60617E3F-D471-4454-58C3-43D910764C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Level 1: Global Topology Restructures Spatial Layout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E6C5690A-93F6-CA1E-4286-C3F4F92AD943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78161A07-0887-8928-5097-9B5CDBA352FF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F23F7885-6578-A79B-5C32-AB8BBB1A787D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2ABE19E9-CF71-43D0-437A-A0FE53006026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548932D3-963A-90F5-3A1C-1D0DEA4714F1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B3BCF636-FCB3-A446-7816-AB2F44F2A141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0EF656-F5E5-62A6-3371-8FA466956B5A}"/>
              </a:ext>
            </a:extLst>
          </p:cNvPr>
          <p:cNvSpPr txBox="1"/>
          <p:nvPr/>
        </p:nvSpPr>
        <p:spPr>
          <a:xfrm>
            <a:off x="283028" y="1001409"/>
            <a:ext cx="868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Montserrat" pitchFamily="2" charset="0"/>
              </a:rPr>
              <a:t>Makes macroscopic decisions defining the spatial structure.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Axis Transposition</a:t>
            </a:r>
            <a:r>
              <a:rPr kumimoji="1" lang="en-US" altLang="zh-CN" sz="1800" dirty="0">
                <a:latin typeface="Montserrat" pitchFamily="2" charset="0"/>
              </a:rPr>
              <a:t>: Swaps X and Y to utilize vertical scrolling.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Grid Reflow</a:t>
            </a:r>
            <a:r>
              <a:rPr kumimoji="1" lang="en-US" altLang="zh-CN" sz="1800" dirty="0">
                <a:latin typeface="Montserrat" pitchFamily="2" charset="0"/>
              </a:rPr>
              <a:t>: Converts dense 3x2 grids into vertical stacks.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Layout Serialization</a:t>
            </a:r>
            <a:r>
              <a:rPr kumimoji="1" lang="en-US" altLang="zh-CN" sz="1800" dirty="0">
                <a:latin typeface="Montserrat" pitchFamily="2" charset="0"/>
              </a:rPr>
              <a:t>: Splits multi-view dashboards into separate pages.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5948AD-F4A0-B895-502B-6980F244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7006"/>
          <a:stretch>
            <a:fillRect/>
          </a:stretch>
        </p:blipFill>
        <p:spPr>
          <a:xfrm>
            <a:off x="55513" y="2702423"/>
            <a:ext cx="9024740" cy="13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9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4862F2EF-3768-F496-9D4C-813B5FC82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CB63155B-74B6-B054-87C8-4C98AD225CCA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D9E4FD7D-152F-D5D5-0719-43104F7A79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9A51C93E-D6DB-5086-3EC8-387DB1FFB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Level 2: Reference Frame Balances Precision and Legibility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604645B1-DA8F-3CF8-D176-156ADEC0FEAD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645A79CF-6C25-1E79-D17E-1D362918A827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0555A1B5-08E1-311A-2525-00AE98486912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35438F96-0A33-B59E-11F0-B880CCA4A9C0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1A7E6920-29AE-D46A-27BB-B509D0DE35A4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85815540-31BB-34F9-155B-FD0CFE7C01D1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E373D50-5D30-38BF-D943-C01F43016950}"/>
              </a:ext>
            </a:extLst>
          </p:cNvPr>
          <p:cNvSpPr txBox="1"/>
          <p:nvPr/>
        </p:nvSpPr>
        <p:spPr>
          <a:xfrm>
            <a:off x="283029" y="100140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Montserrat" pitchFamily="2" charset="0"/>
              </a:rPr>
              <a:t>Adjusts axes, legends, and scales to map data to pixels.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Tick Decimation: </a:t>
            </a:r>
            <a:r>
              <a:rPr kumimoji="1" lang="en-US" altLang="zh-CN" sz="1800" dirty="0">
                <a:latin typeface="Montserrat" pitchFamily="2" charset="0"/>
              </a:rPr>
              <a:t>Reduces labels while relying on user interpolation.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Viewport Constriction: </a:t>
            </a:r>
            <a:r>
              <a:rPr kumimoji="1" lang="en-US" altLang="zh-CN" sz="1800" dirty="0">
                <a:latin typeface="Montserrat" pitchFamily="2" charset="0"/>
              </a:rPr>
              <a:t>Zooms to preserve fidelity.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Interaction Injection: </a:t>
            </a:r>
            <a:r>
              <a:rPr kumimoji="1" lang="en-US" altLang="zh-CN" sz="1800" dirty="0">
                <a:latin typeface="Montserrat" pitchFamily="2" charset="0"/>
              </a:rPr>
              <a:t>Adds tooltips and scrolling.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6889DE4-F948-585C-0D50-EF16095FD2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419" b="34903"/>
          <a:stretch>
            <a:fillRect/>
          </a:stretch>
        </p:blipFill>
        <p:spPr>
          <a:xfrm>
            <a:off x="-14088" y="2571750"/>
            <a:ext cx="9169178" cy="13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2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F345C44A-FC0C-DC62-D149-6A82148E8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56521DD2-BF24-4902-1C6F-98D847A9929F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7BD7A6A7-3745-F693-BED0-54FA97EE27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51F1AAA7-161A-9801-4057-B8E56500CC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Level 3: Visual Elements Optimizes Atomic Data Ink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4F56DEDA-C0CD-9691-54E0-D54F967734B2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413B38DB-C43D-2594-1E3F-F64D6E5F0053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F8EEB272-C8B8-E697-65CC-E9E8BB162208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41171AD2-9AC0-AD86-8BEB-6CD6DC8FA8DD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41339878-0CB6-8381-B50D-8E2B525F4E7A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E62AB539-484C-A36A-ED65-4D7A7FB2996A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7A402A-1130-8811-D27B-E12A94544DEF}"/>
              </a:ext>
            </a:extLst>
          </p:cNvPr>
          <p:cNvSpPr txBox="1"/>
          <p:nvPr/>
        </p:nvSpPr>
        <p:spPr>
          <a:xfrm>
            <a:off x="283029" y="1001409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Montserrat" pitchFamily="2" charset="0"/>
              </a:rPr>
              <a:t>Performs micro-level refinements on individual marks and text.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Semantic Abbreviation: </a:t>
            </a:r>
            <a:r>
              <a:rPr kumimoji="1" lang="en-US" altLang="zh-CN" sz="1800" dirty="0">
                <a:latin typeface="Montserrat" pitchFamily="2" charset="0"/>
              </a:rPr>
              <a:t>Shortens strings without losing meaning (e.g., USA).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Label Externalization: </a:t>
            </a:r>
            <a:r>
              <a:rPr kumimoji="1" lang="en-US" altLang="zh-CN" sz="1800" dirty="0">
                <a:latin typeface="Montserrat" pitchFamily="2" charset="0"/>
              </a:rPr>
              <a:t>Moves crowded in-situ labels to external lists.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Element Rescaling: </a:t>
            </a:r>
            <a:r>
              <a:rPr kumimoji="1" lang="en-US" altLang="zh-CN" sz="1800" dirty="0">
                <a:latin typeface="Montserrat" pitchFamily="2" charset="0"/>
              </a:rPr>
              <a:t>Enlarges geometries for fat-finger touch targets.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A4C4949-13E9-5B91-84D4-076C3796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355" b="1662"/>
          <a:stretch>
            <a:fillRect/>
          </a:stretch>
        </p:blipFill>
        <p:spPr>
          <a:xfrm>
            <a:off x="0" y="2922996"/>
            <a:ext cx="9169178" cy="13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2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E20B674A-61F1-C40E-F152-8091CA6A1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5F1C539A-860C-CEA0-860A-5C662E6946B4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CC8E471F-4274-3B4B-3336-3C2D03AF3D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F1B0D5E5-25AD-A684-63D6-453FD8044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Why Do We Need a Multi-Agent Architecture?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4EDE62EE-8D8A-E754-218A-47036EFCEE2F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A81EFB8F-E4CC-0029-E1AE-9F532351A76C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052355E5-6FF5-912C-4411-6C63DEF18E97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34A0AA2F-EC64-A490-8877-6DB985F249D4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26BB161F-F577-9F6D-040C-A41B9CC34EC4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4A54A894-DDCD-FA71-E0D8-51AF68E8A6F5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3E0335-ABBA-42E0-5B8C-12C0A42C75AE}"/>
              </a:ext>
            </a:extLst>
          </p:cNvPr>
          <p:cNvSpPr txBox="1"/>
          <p:nvPr/>
        </p:nvSpPr>
        <p:spPr>
          <a:xfrm>
            <a:off x="283029" y="1001409"/>
            <a:ext cx="8280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Semantic re-authoring is too complex for a single prompt.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It requires multimodal parsing, data extraction, design planning, and coding.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Agents act like a team of experts, delegating tasks and reviewing code.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A89AAE-C642-4226-4957-2A2C4B822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14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3973D953-4331-A247-CD99-C425C0677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30B690BA-E0A1-31F8-12E3-2B5FE2913C91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8661B6C6-B1A2-DB6B-5794-9EFA695E6B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50082F1F-BAA6-2071-8B69-2BC7987C8A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Uses a Collaborative Multi-Agent Architecture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D1E369FA-759B-6CF7-21B6-4552374A8631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B93973AF-B38C-76C4-3FF6-A7F5DA9558F2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485C49C0-AA1B-C85B-0CD5-623163F46280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9F004C8C-64AE-1043-1974-BBF95AE1C9C0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72641090-D169-98CA-7ADD-1EF45F5694E3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FCFDC10F-EA59-E491-F589-2FE7CCC741A3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003D01-C027-4319-2BEE-FFF64E2E88FF}"/>
              </a:ext>
            </a:extLst>
          </p:cNvPr>
          <p:cNvSpPr txBox="1"/>
          <p:nvPr/>
        </p:nvSpPr>
        <p:spPr>
          <a:xfrm>
            <a:off x="283029" y="1001409"/>
            <a:ext cx="828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Simulates the workflow of a human visualization expert.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Specialized agents coordinate to generate executable code.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17D6AB-711B-B236-A0FC-BDABDFEE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49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9D43C252-2BF7-8FAD-522C-46C1E2F4F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265D60B1-1094-E010-5BA6-D07EFBCC8256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02C2BF48-9057-9490-28A8-DC84E81F75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65DF2B87-EBF7-DC3E-9382-1EAA66428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Uses a Collaborative Multi-Agent Architecture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D6EA2476-82E5-423D-81E0-1561E2CC3924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D578F010-76E8-3E30-A887-A1EA1C74B631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237E264D-ECD2-FD25-8C5C-A910D146288B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702D41BC-CECE-0FFB-8890-95C2E2C077D8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AC013868-50B9-0126-5228-CE8FE363E23E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B075B296-BA6B-C452-D4D3-E6804A869D5B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8785F7D-8270-2154-B6D2-09A3F9B7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26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2AEEE3D9-05C2-31CC-2441-D0507E654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F7A44776-A73B-ACD9-4C7C-B985D65EFEF7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991D79C8-0C2C-BCE1-6B5C-729C6E585A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5EC8A0E4-DD92-BBEE-C33F-EC52D1DDC4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Uses a Collaborative Multi-Agent Architecture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B9285285-9B90-0A57-ECD6-2021C89B0660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AD29DFD8-0D1A-4610-C5D0-7E91215D143B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923F527D-A039-E80C-C16F-7BB3CB59365C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E0BFB5B2-8BC2-481A-D9C8-1E2D90A1715D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77F8A228-725B-E927-989E-F036DEBA7278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0BE63454-1503-1F61-A73A-F96A8392E773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B07DF0-4294-1338-16C0-FC42795FF3C1}"/>
              </a:ext>
            </a:extLst>
          </p:cNvPr>
          <p:cNvSpPr txBox="1"/>
          <p:nvPr/>
        </p:nvSpPr>
        <p:spPr>
          <a:xfrm>
            <a:off x="283029" y="1001409"/>
            <a:ext cx="828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1: </a:t>
            </a:r>
            <a:r>
              <a:rPr kumimoji="1" lang="en-US" altLang="zh-CN" sz="1800" dirty="0">
                <a:solidFill>
                  <a:schemeClr val="accent4">
                    <a:lumMod val="40000"/>
                    <a:lumOff val="60000"/>
                  </a:schemeClr>
                </a:solidFill>
                <a:latin typeface="Montserrat" pitchFamily="2" charset="0"/>
              </a:rPr>
              <a:t>Semantic Parser</a:t>
            </a:r>
            <a:r>
              <a:rPr kumimoji="1" lang="en-US" altLang="zh-CN" sz="1800" dirty="0">
                <a:latin typeface="Montserrat" pitchFamily="2" charset="0"/>
              </a:rPr>
              <a:t> &amp; </a:t>
            </a:r>
            <a:r>
              <a:rPr kumimoji="1" lang="en-US" altLang="zh-CN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0"/>
              </a:rPr>
              <a:t>Extractor</a:t>
            </a:r>
            <a:r>
              <a:rPr kumimoji="1" lang="en-US" altLang="zh-CN" sz="1800" dirty="0">
                <a:latin typeface="Montserrat" pitchFamily="2" charset="0"/>
              </a:rPr>
              <a:t> deconstruct visual and extract data.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8BE087-A18E-36AB-500F-A4D168B8C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DAAADD6E-714C-FF06-2584-02CFD35286E1}"/>
              </a:ext>
            </a:extLst>
          </p:cNvPr>
          <p:cNvSpPr/>
          <p:nvPr/>
        </p:nvSpPr>
        <p:spPr>
          <a:xfrm>
            <a:off x="2108200" y="3060700"/>
            <a:ext cx="1714500" cy="5080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6082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046C137-9085-E291-0560-46D554362492}"/>
              </a:ext>
            </a:extLst>
          </p:cNvPr>
          <p:cNvSpPr/>
          <p:nvPr/>
        </p:nvSpPr>
        <p:spPr>
          <a:xfrm>
            <a:off x="2108200" y="3855118"/>
            <a:ext cx="1714500" cy="5080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608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5411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/>
          <p:nvPr/>
        </p:nvSpPr>
        <p:spPr>
          <a:xfrm>
            <a:off x="0" y="-194170"/>
            <a:ext cx="9144000" cy="175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dirty="0">
                <a:solidFill>
                  <a:schemeClr val="dk2"/>
                </a:solidFill>
              </a:rPr>
              <a:t>Desktop-first Visualizations, Mobile-first World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Design Space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640200" y="1037108"/>
            <a:ext cx="3931800" cy="2164522"/>
            <a:chOff x="7680960" y="2194560"/>
            <a:chExt cx="3931800" cy="1371600"/>
          </a:xfrm>
        </p:grpSpPr>
        <p:sp>
          <p:nvSpPr>
            <p:cNvPr id="53" name="Google Shape;53;p2"/>
            <p:cNvSpPr/>
            <p:nvPr/>
          </p:nvSpPr>
          <p:spPr>
            <a:xfrm>
              <a:off x="7840980" y="2399197"/>
              <a:ext cx="3612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13283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97 steps. </a:t>
              </a:r>
              <a:r>
                <a:rPr lang="en-US" sz="2200" b="0" i="0" u="none" strike="noStrike" cap="none">
                  <a:solidFill>
                    <a:srgbClr val="64748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one question.</a:t>
              </a:r>
              <a:endParaRPr sz="2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863840" y="3021778"/>
              <a:ext cx="3612000" cy="2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1F2A37"/>
                  </a:solidFill>
                  <a:latin typeface="Arial"/>
                  <a:ea typeface="Arial"/>
                  <a:cs typeface="Arial"/>
                  <a:sym typeface="Arial"/>
                </a:rPr>
                <a:t>Can you find the one wrong step?  </a:t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680960" y="2194560"/>
              <a:ext cx="3931800" cy="1371600"/>
            </a:xfrm>
            <a:prstGeom prst="roundRect">
              <a:avLst>
                <a:gd name="adj" fmla="val 5333"/>
              </a:avLst>
            </a:prstGeom>
            <a:solidFill>
              <a:srgbClr val="FFFFFF"/>
            </a:solidFill>
            <a:ln w="12700" cap="flat" cmpd="sng">
              <a:solidFill>
                <a:srgbClr val="DCE3E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8900" dist="25400" dir="8100000" algn="bl" rotWithShape="0">
                <a:srgbClr val="0B1F33">
                  <a:alpha val="1412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" name="Google Shape;5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85" y="1037108"/>
            <a:ext cx="3771900" cy="212328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/>
          <p:cNvSpPr txBox="1"/>
          <p:nvPr/>
        </p:nvSpPr>
        <p:spPr>
          <a:xfrm>
            <a:off x="259325" y="3382650"/>
            <a:ext cx="83046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buSzPts val="1400"/>
              <a:buChar char="●"/>
            </a:pPr>
            <a:r>
              <a:rPr lang="en-US" altLang="zh-CN" dirty="0">
                <a:latin typeface="Montserrat" pitchFamily="2" charset="0"/>
              </a:rPr>
              <a:t>Smartphones now dominate personal computing.</a:t>
            </a:r>
          </a:p>
          <a:p>
            <a:pPr marL="139700" lvl="2">
              <a:buSzPts val="1400"/>
            </a:pPr>
            <a:r>
              <a:rPr lang="en-US" altLang="zh-CN" dirty="0">
                <a:latin typeface="Montserrat" pitchFamily="2" charset="0"/>
              </a:rPr>
              <a:t>	(Over 1 billion smartphones are sold every year)</a:t>
            </a:r>
            <a:endParaRPr lang="en-US" dirty="0">
              <a:latin typeface="Montserra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F79718DF-F3FE-849C-50CB-D4EB728E2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CAF9C095-4AAF-7144-D199-25D1A0C3076E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AC937495-BAA0-E82C-6FF3-B4D3AE246D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35777A0D-A1DA-C8BC-2256-2BB5341C0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Uses a Collaborative Multi-Agent Architecture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4421A375-0616-1A3E-0191-03AA5B03AEB2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621C11FD-1717-AFB4-C4EE-BDA451454B20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9BCBB636-2BB0-1C2E-97F3-D06D39DF1754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575F5E03-8425-A56D-39CA-964388B10FE4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3A9E7D2B-FA76-CEA3-A0BB-9404AE62D517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9139AD73-A30B-4067-0F33-99F5E9B99B62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AAFBBC-9965-7785-A157-D674B76BB2B3}"/>
              </a:ext>
            </a:extLst>
          </p:cNvPr>
          <p:cNvSpPr txBox="1"/>
          <p:nvPr/>
        </p:nvSpPr>
        <p:spPr>
          <a:xfrm>
            <a:off x="283029" y="1001409"/>
            <a:ext cx="828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1: </a:t>
            </a:r>
            <a:r>
              <a:rPr kumimoji="1" lang="en-US" altLang="zh-CN" sz="1800" dirty="0">
                <a:latin typeface="Montserrat" pitchFamily="2" charset="0"/>
              </a:rPr>
              <a:t>Semantic Parser &amp; Extractor deconstruct visual and extract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2: </a:t>
            </a:r>
            <a:r>
              <a:rPr kumimoji="1" lang="en-US" altLang="zh-CN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0"/>
              </a:rPr>
              <a:t>Design Planner </a:t>
            </a:r>
            <a:r>
              <a:rPr kumimoji="1" lang="en-US" altLang="zh-CN" sz="1800" dirty="0">
                <a:latin typeface="Montserrat" pitchFamily="2" charset="0"/>
              </a:rPr>
              <a:t>generates a transformation strategy.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85ECBE-EFE3-4AB5-A6CD-9D89DF09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C5BA4A21-6BFB-95A0-4980-95668775ECC5}"/>
              </a:ext>
            </a:extLst>
          </p:cNvPr>
          <p:cNvSpPr/>
          <p:nvPr/>
        </p:nvSpPr>
        <p:spPr>
          <a:xfrm>
            <a:off x="3566191" y="2683469"/>
            <a:ext cx="1513809" cy="923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6082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095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53CBDD5D-DCF2-B008-8B60-C931075D8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C4C0BD1C-9F2C-62A7-F0E9-35A716C4FB3D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7F0F2185-9E9E-92A8-5FDD-DAFA79378D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17E144D1-D44C-1A03-F6D0-04EF47F390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Uses a Collaborative Multi-Agent Architecture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63C40B88-7C6A-C0E2-0B3B-EFC59300CEBF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7E3F10A3-54A2-5E92-1810-D975D4874F75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B87AA0B1-F7F7-08DE-4A7E-0FCF210549C8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13B3566A-A2A0-F2C0-6F70-4FD04B82F60E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8CFE7FC9-D94A-9A32-2F14-DA7B95344CFA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6A5995BE-46C9-8C89-6DB2-AEAC5D0A3480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1181445-8368-3411-2DD9-15F3C0EBF2D4}"/>
              </a:ext>
            </a:extLst>
          </p:cNvPr>
          <p:cNvSpPr txBox="1"/>
          <p:nvPr/>
        </p:nvSpPr>
        <p:spPr>
          <a:xfrm>
            <a:off x="283029" y="1001409"/>
            <a:ext cx="8280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1: </a:t>
            </a:r>
            <a:r>
              <a:rPr kumimoji="1" lang="en-US" altLang="zh-CN" sz="1800" dirty="0">
                <a:latin typeface="Montserrat" pitchFamily="2" charset="0"/>
              </a:rPr>
              <a:t>Semantic Parser &amp; Extractor deconstruct visual and extract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2: </a:t>
            </a:r>
            <a:r>
              <a:rPr kumimoji="1" lang="en-US" altLang="zh-CN" sz="1800" dirty="0">
                <a:latin typeface="Montserrat" pitchFamily="2" charset="0"/>
              </a:rPr>
              <a:t>Design Planner generates a transformation strategy.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3: </a:t>
            </a:r>
            <a:r>
              <a:rPr kumimoji="1" lang="en-US" altLang="zh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itchFamily="2" charset="0"/>
              </a:rPr>
              <a:t>Frontend Engineer</a:t>
            </a:r>
            <a:r>
              <a:rPr kumimoji="1" lang="en-US" altLang="zh-CN" sz="1800" dirty="0">
                <a:latin typeface="Montserrat" pitchFamily="2" charset="0"/>
              </a:rPr>
              <a:t> implements the </a:t>
            </a:r>
            <a:r>
              <a:rPr kumimoji="1" lang="en-US" altLang="zh-CN" sz="1800" dirty="0" err="1">
                <a:latin typeface="Montserrat" pitchFamily="2" charset="0"/>
              </a:rPr>
              <a:t>Next.js</a:t>
            </a:r>
            <a:r>
              <a:rPr kumimoji="1" lang="en-US" altLang="zh-CN" sz="1800" dirty="0">
                <a:latin typeface="Montserrat" pitchFamily="2" charset="0"/>
              </a:rPr>
              <a:t>/Tailwind component.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DC5C4C-673A-4973-53D8-6B784B18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4A3F5AC2-5CE4-2681-742B-5B4DC49ECB6E}"/>
              </a:ext>
            </a:extLst>
          </p:cNvPr>
          <p:cNvSpPr/>
          <p:nvPr/>
        </p:nvSpPr>
        <p:spPr>
          <a:xfrm>
            <a:off x="3787348" y="3759200"/>
            <a:ext cx="1686352" cy="75635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6082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7822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5998AD74-B693-5C38-0866-ECE2EC79A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EA061C7-CA41-4D64-1449-0B85B6D70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C7A70DE6-9C4E-6E0F-2270-25104E6730A1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5D52AAA9-2CE3-8E76-3C05-0E2874FFB8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C2C9A06C-81D3-CA42-4B47-26512F287D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Uses a Collaborative Multi-Agent Architecture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8F88D7B1-01B2-24C0-4903-1E53D323BC33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E1408F92-A177-919C-54F6-E6025A1DC425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56754FED-2186-CF97-37EF-C1DDEC275BDB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BABED2C7-D6FB-BEAE-659A-4C1F586F773B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B749BD76-36EB-6B41-1B69-32F5A2C6D553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70AE7899-9D14-EF44-B087-FE3A4655B3A2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7E8013-458E-CACB-BD04-12D18EDCB94A}"/>
              </a:ext>
            </a:extLst>
          </p:cNvPr>
          <p:cNvSpPr txBox="1"/>
          <p:nvPr/>
        </p:nvSpPr>
        <p:spPr>
          <a:xfrm>
            <a:off x="283029" y="1001409"/>
            <a:ext cx="828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1: </a:t>
            </a:r>
            <a:r>
              <a:rPr kumimoji="1" lang="en-US" altLang="zh-CN" sz="1800" dirty="0">
                <a:latin typeface="Montserrat" pitchFamily="2" charset="0"/>
              </a:rPr>
              <a:t>Semantic Parser &amp; Extractor deconstruct visual and extract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2: </a:t>
            </a:r>
            <a:r>
              <a:rPr kumimoji="1" lang="en-US" altLang="zh-CN" sz="1800" dirty="0">
                <a:latin typeface="Montserrat" pitchFamily="2" charset="0"/>
              </a:rPr>
              <a:t>Design Planner generates a transformation strategy.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3: </a:t>
            </a:r>
            <a:r>
              <a:rPr kumimoji="1" lang="en-US" altLang="zh-CN" sz="1800" dirty="0">
                <a:latin typeface="Montserrat" pitchFamily="2" charset="0"/>
              </a:rPr>
              <a:t>Frontend Engineer implements the </a:t>
            </a:r>
            <a:r>
              <a:rPr kumimoji="1" lang="en-US" altLang="zh-CN" sz="1800" dirty="0" err="1">
                <a:latin typeface="Montserrat" pitchFamily="2" charset="0"/>
              </a:rPr>
              <a:t>Next.js</a:t>
            </a:r>
            <a:r>
              <a:rPr kumimoji="1" lang="en-US" altLang="zh-CN" sz="1800" dirty="0">
                <a:latin typeface="Montserrat" pitchFamily="2" charset="0"/>
              </a:rPr>
              <a:t>/Tailwind component.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4: </a:t>
            </a:r>
            <a:r>
              <a:rPr kumimoji="1" lang="en-US" altLang="zh-CN" sz="1800" dirty="0">
                <a:solidFill>
                  <a:srgbClr val="F2DD00"/>
                </a:solidFill>
                <a:latin typeface="Montserrat" pitchFamily="2" charset="0"/>
              </a:rPr>
              <a:t>Visual Critic</a:t>
            </a:r>
            <a:r>
              <a:rPr kumimoji="1" lang="en-US" altLang="zh-CN" sz="1800" dirty="0">
                <a:latin typeface="Montserrat" pitchFamily="2" charset="0"/>
              </a:rPr>
              <a:t> evaluates rendering and routes feedback.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89B21C65-BCED-A96E-A1DD-7B95466EADF7}"/>
              </a:ext>
            </a:extLst>
          </p:cNvPr>
          <p:cNvSpPr/>
          <p:nvPr/>
        </p:nvSpPr>
        <p:spPr>
          <a:xfrm>
            <a:off x="5410200" y="3175000"/>
            <a:ext cx="2146300" cy="1066800"/>
          </a:xfrm>
          <a:prstGeom prst="roundRect">
            <a:avLst/>
          </a:prstGeom>
          <a:solidFill>
            <a:srgbClr val="FFFF00">
              <a:alpha val="26082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652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61F42E21-2E1F-E62C-19BD-D85450F2E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E13518-BDBA-FB44-7D59-F3A7C1CB0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AEEF9F23-7BC9-A588-953F-82E020C63E2B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BFBFF60C-92B4-D2C4-E7CE-DE023003FF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80D21E4D-1958-B9BD-B884-609654A27A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Uses a Collaborative Multi-Agent Architecture</a:t>
            </a: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9796E560-1C4B-B387-4FD3-619643DCE48B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10A383DE-81DF-99CF-B846-817DBEB4303A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89BCABED-0F95-C5E4-CECC-D83811E685FA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2F0AD38C-FD7D-A79D-232D-0AED9EA5181B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82FA9AC2-88A5-2DF4-D84F-C987C33098FF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CE4817E5-D18C-F10D-2D37-FF9E0F4D0432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390812-6584-9423-9023-5A4566D40B61}"/>
              </a:ext>
            </a:extLst>
          </p:cNvPr>
          <p:cNvSpPr txBox="1"/>
          <p:nvPr/>
        </p:nvSpPr>
        <p:spPr>
          <a:xfrm>
            <a:off x="283029" y="1001409"/>
            <a:ext cx="828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1: </a:t>
            </a:r>
            <a:r>
              <a:rPr kumimoji="1" lang="en-US" altLang="zh-CN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" pitchFamily="2" charset="0"/>
              </a:rPr>
              <a:t>Semantic Parser </a:t>
            </a:r>
            <a:r>
              <a:rPr kumimoji="1" lang="en-US" altLang="zh-CN" sz="1800" dirty="0">
                <a:latin typeface="Montserrat" pitchFamily="2" charset="0"/>
              </a:rPr>
              <a:t>&amp; </a:t>
            </a:r>
            <a:r>
              <a:rPr kumimoji="1" lang="en-US" altLang="zh-CN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0"/>
              </a:rPr>
              <a:t>Extractor</a:t>
            </a:r>
            <a:r>
              <a:rPr kumimoji="1" lang="en-US" altLang="zh-CN" sz="1800" dirty="0">
                <a:latin typeface="Montserrat" pitchFamily="2" charset="0"/>
              </a:rPr>
              <a:t> deconstruct visual and extract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2: </a:t>
            </a:r>
            <a:r>
              <a:rPr kumimoji="1" lang="en-US" altLang="zh-CN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0"/>
              </a:rPr>
              <a:t>Design Planner </a:t>
            </a:r>
            <a:r>
              <a:rPr kumimoji="1" lang="en-US" altLang="zh-CN" sz="1800" dirty="0">
                <a:latin typeface="Montserrat" pitchFamily="2" charset="0"/>
              </a:rPr>
              <a:t>generates a transformation strategy.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3: </a:t>
            </a:r>
            <a:r>
              <a:rPr kumimoji="1" lang="en-US" altLang="zh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itchFamily="2" charset="0"/>
              </a:rPr>
              <a:t>Frontend Engineer </a:t>
            </a:r>
            <a:r>
              <a:rPr kumimoji="1" lang="en-US" altLang="zh-CN" sz="1800" dirty="0">
                <a:latin typeface="Montserrat" pitchFamily="2" charset="0"/>
              </a:rPr>
              <a:t>implements the </a:t>
            </a:r>
            <a:r>
              <a:rPr kumimoji="1" lang="en-US" altLang="zh-CN" sz="1800" dirty="0" err="1">
                <a:latin typeface="Montserrat" pitchFamily="2" charset="0"/>
              </a:rPr>
              <a:t>Next.js</a:t>
            </a:r>
            <a:r>
              <a:rPr kumimoji="1" lang="en-US" altLang="zh-CN" sz="1800" dirty="0">
                <a:latin typeface="Montserrat" pitchFamily="2" charset="0"/>
              </a:rPr>
              <a:t>/Tailwind component.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b="1" dirty="0">
                <a:latin typeface="Montserrat" pitchFamily="2" charset="0"/>
              </a:rPr>
              <a:t>Step 4: </a:t>
            </a:r>
            <a:r>
              <a:rPr kumimoji="1" lang="en-US" altLang="zh-CN" sz="1800" dirty="0">
                <a:solidFill>
                  <a:srgbClr val="F2DD00"/>
                </a:solidFill>
                <a:latin typeface="Montserrat" pitchFamily="2" charset="0"/>
              </a:rPr>
              <a:t>Visual Critic</a:t>
            </a:r>
            <a:r>
              <a:rPr kumimoji="1" lang="en-US" altLang="zh-CN" sz="1800" dirty="0">
                <a:latin typeface="Montserrat" pitchFamily="2" charset="0"/>
              </a:rPr>
              <a:t> evaluates rendering and routes feedback.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9EFE22F-07BC-C519-039F-5BF7F1DE2A39}"/>
              </a:ext>
            </a:extLst>
          </p:cNvPr>
          <p:cNvSpPr/>
          <p:nvPr/>
        </p:nvSpPr>
        <p:spPr>
          <a:xfrm>
            <a:off x="5410200" y="3175000"/>
            <a:ext cx="2146300" cy="1066800"/>
          </a:xfrm>
          <a:prstGeom prst="roundRect">
            <a:avLst/>
          </a:prstGeom>
          <a:solidFill>
            <a:srgbClr val="FFFF00">
              <a:alpha val="26082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28DA77CE-92C4-9C69-B376-590F08D8C9FF}"/>
              </a:ext>
            </a:extLst>
          </p:cNvPr>
          <p:cNvSpPr/>
          <p:nvPr/>
        </p:nvSpPr>
        <p:spPr>
          <a:xfrm>
            <a:off x="3822700" y="3759200"/>
            <a:ext cx="1498602" cy="75635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6082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00E9630D-FCA4-750E-1A65-834BB2F158BC}"/>
              </a:ext>
            </a:extLst>
          </p:cNvPr>
          <p:cNvSpPr/>
          <p:nvPr/>
        </p:nvSpPr>
        <p:spPr>
          <a:xfrm>
            <a:off x="3822700" y="2683469"/>
            <a:ext cx="1257300" cy="923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6082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0D1932A2-C519-1545-8CF1-B1F4CFA594CD}"/>
              </a:ext>
            </a:extLst>
          </p:cNvPr>
          <p:cNvSpPr/>
          <p:nvPr/>
        </p:nvSpPr>
        <p:spPr>
          <a:xfrm>
            <a:off x="2108200" y="3060700"/>
            <a:ext cx="1714500" cy="5080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6082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0587337-2B4F-7ED6-DEF3-CE2C5013C346}"/>
              </a:ext>
            </a:extLst>
          </p:cNvPr>
          <p:cNvSpPr/>
          <p:nvPr/>
        </p:nvSpPr>
        <p:spPr>
          <a:xfrm>
            <a:off x="2108200" y="3855118"/>
            <a:ext cx="1714500" cy="5080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608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3161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AAE7D0FB-C4B5-93C1-48EA-5903AF98C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EB71163C-84B2-3BFB-C922-5CEE0D6B8675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0674806E-5B45-7D92-155A-6AB185B951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8A45B7C3-FE31-E1EC-8985-AA8F9A2AED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Redesigns Meaningful Mobile Interactions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60A76E83-3E3B-3344-1FF6-A635B7EED1E4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533B82AD-CD6A-30F1-9AB2-76C9B9054C12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AF34D111-88E7-530F-CEE7-434941105261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2D680197-89D1-808B-6F0F-4B3C87326FF8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8C105BA7-37D6-B3D1-FAB8-E1310EBDC0E8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470470A1-0864-73FE-3E68-CC5226DE68C7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96BFE0A-4725-9C39-8BC6-4A579ECF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27" y="898539"/>
            <a:ext cx="8039283" cy="36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74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9D7CA3EB-F8FE-D249-2A27-7EF78EC17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B090F7DC-84F8-8A98-6DC8-7E475FD2D363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8C537859-5842-20CE-5BB1-DC01A11309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3B18CD12-76EC-C338-813B-58F895C524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Redesigns Meaningful Mobile Interactions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F11565EE-2430-432E-5F3A-22F34D7511C0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B9A60ADB-40E4-235F-AE8E-2BE98839FC08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508E86BF-FC89-B8EF-BF86-7D1562E63BF1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AF394C9B-B8B8-71CA-9BE0-FF22E6857574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55016CDB-AA6A-C268-0E60-B1398AC49B69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61DEE2B8-A970-6B8F-D190-5711D6B9DB50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B4D85A-84FE-9AEA-E224-6342C495419F}"/>
              </a:ext>
            </a:extLst>
          </p:cNvPr>
          <p:cNvSpPr txBox="1"/>
          <p:nvPr/>
        </p:nvSpPr>
        <p:spPr>
          <a:xfrm>
            <a:off x="283029" y="775677"/>
            <a:ext cx="828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Externalizes desktop hover interactions to mobile sliders.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Converts dense legends into interactive filter chips.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391BF1B-60E9-0126-C21E-D3415AC715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515" r="65033"/>
          <a:stretch>
            <a:fillRect/>
          </a:stretch>
        </p:blipFill>
        <p:spPr>
          <a:xfrm>
            <a:off x="1831632" y="1525611"/>
            <a:ext cx="4940544" cy="35657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CA9F06-F741-B91C-0F84-A904F444E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950" y="6522433"/>
            <a:ext cx="1764606" cy="3677914"/>
          </a:xfrm>
          <a:prstGeom prst="rect">
            <a:avLst/>
          </a:prstGeom>
        </p:spPr>
      </p:pic>
      <p:pic>
        <p:nvPicPr>
          <p:cNvPr id="6" name="Kapture 2026-06-16 at 19.41.55">
            <a:hlinkClick r:id="" action="ppaction://media"/>
            <a:extLst>
              <a:ext uri="{FF2B5EF4-FFF2-40B4-BE49-F238E27FC236}">
                <a16:creationId xmlns:a16="http://schemas.microsoft.com/office/drawing/2014/main" id="{AA6FD2AA-B664-339C-C286-CAE60B0C6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3768" y="1746435"/>
            <a:ext cx="1597062" cy="33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84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6E27D468-DDF7-FDE0-1708-D5A386982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372AA9A0-7378-5748-B32A-6FA3E4A14BBB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9B4192B8-ADE8-B4D1-E9A5-BEB6125596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404547DF-28F8-926F-FD28-7F7665D1E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Redesigns Meaningful Mobile Interactions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AFA0325D-FC80-380A-8C67-406BE1761B40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02CAFFB3-454D-5BBA-3C33-15157E5CB85F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A4FB847C-9AD6-492D-CF56-9EE76AFA82E0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31933D3F-75FF-3154-24DF-67007799B6F3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2C3E13E6-5C8D-2934-296C-F8808D5AD385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84580CD6-335A-ABC4-2222-C6CDAEF6CA2F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E5E4F4-4E46-504E-E468-631C1F0ECE95}"/>
              </a:ext>
            </a:extLst>
          </p:cNvPr>
          <p:cNvSpPr txBox="1"/>
          <p:nvPr/>
        </p:nvSpPr>
        <p:spPr>
          <a:xfrm>
            <a:off x="283029" y="775677"/>
            <a:ext cx="828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Externalizes desktop hover interactions to mobile sliders.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6749341-E533-E529-9CF2-84B6B90BD9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708" t="-6369" r="437" b="53274"/>
          <a:stretch>
            <a:fillRect/>
          </a:stretch>
        </p:blipFill>
        <p:spPr>
          <a:xfrm>
            <a:off x="1893285" y="1166746"/>
            <a:ext cx="6055068" cy="34121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74B867-4C01-639B-1639-5BC405B3E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950" y="6522433"/>
            <a:ext cx="1764606" cy="3677914"/>
          </a:xfrm>
          <a:prstGeom prst="rect">
            <a:avLst/>
          </a:prstGeom>
        </p:spPr>
      </p:pic>
      <p:pic>
        <p:nvPicPr>
          <p:cNvPr id="9" name="Kapture 2026-06-16 at 19.54.28">
            <a:hlinkClick r:id="" action="ppaction://media"/>
            <a:extLst>
              <a:ext uri="{FF2B5EF4-FFF2-40B4-BE49-F238E27FC236}">
                <a16:creationId xmlns:a16="http://schemas.microsoft.com/office/drawing/2014/main" id="{F1F3E8AB-BDEC-7115-D3BC-4D087B8B7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2478" y="1577087"/>
            <a:ext cx="1615976" cy="327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8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C77C3890-8521-9308-737D-F62D9A00E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922C5AE8-995B-267F-E397-28A5DB9C7253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0616B6EE-6DE9-F1C0-4B96-72BF78C9F0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55582818-A748-A244-2F7C-A023D1126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Compare Against a Strong LLM baseline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C487D79A-F6D3-AE5B-EC1A-F4FB91F71694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D84C3A1F-093D-4E7E-56BF-47CA7A34ACB7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B9EA75DE-F59C-A501-6322-FD9E6348A559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6A9F3BA6-63EF-63BB-FDAC-D4FCC805FC90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691E913A-FA90-22E0-752C-685E7A7DC4DD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E84DEC23-FD99-4B52-5639-BD924E7C9081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3C650AA-DF61-F861-FAEC-9054251C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22861"/>
            <a:ext cx="7772400" cy="18999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4EC2537-A19D-66BA-30E7-10D37EFAAB0C}"/>
              </a:ext>
            </a:extLst>
          </p:cNvPr>
          <p:cNvSpPr txBox="1"/>
          <p:nvPr/>
        </p:nvSpPr>
        <p:spPr>
          <a:xfrm>
            <a:off x="434974" y="1308246"/>
            <a:ext cx="5521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latin typeface="Montserrat" pitchFamily="2" charset="0"/>
              </a:rPr>
              <a:t>Ours</a:t>
            </a:r>
            <a:r>
              <a:rPr kumimoji="1" lang="en-US" altLang="zh-CN" sz="1400" dirty="0">
                <a:latin typeface="Montserrat" pitchFamily="2" charset="0"/>
              </a:rPr>
              <a:t>: Multi-agent system </a:t>
            </a:r>
            <a:r>
              <a:rPr kumimoji="1" lang="en-US" altLang="zh-CN" dirty="0">
                <a:latin typeface="Montserrat" pitchFamily="2" charset="0"/>
              </a:rPr>
              <a:t>with Proposed Design Space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8683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078F5DED-3BCA-2EF2-F1BA-8F88F17F1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DCD8183E-D763-743F-01B0-4E8D41E9904B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89A35EC9-7E0B-A1B3-AE18-98978D4EC2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CF608845-B1B3-DE73-631D-36F34BDB1F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Compare Against a Strong LLM baseline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8EECD7CB-E861-1B78-B855-5CEB59D01232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D744D647-89DD-15A5-A8E8-198C24052BDA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71E1B56F-F676-5864-FE10-0BC199CA3511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6932A28C-19DB-DA25-4597-4349C381D2C2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27C9E6C2-DB60-BF26-FFE9-B2A80EF3C1DA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1DDBF33B-CCA3-036D-3A1C-AF57FEFDDEA9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410E95-1EB1-AB3E-8326-450A1B169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22861"/>
            <a:ext cx="7772400" cy="18999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C124ACD-497B-E740-1959-8904E8909782}"/>
              </a:ext>
            </a:extLst>
          </p:cNvPr>
          <p:cNvSpPr txBox="1"/>
          <p:nvPr/>
        </p:nvSpPr>
        <p:spPr>
          <a:xfrm>
            <a:off x="434974" y="1308246"/>
            <a:ext cx="69691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latin typeface="Montserrat" pitchFamily="2" charset="0"/>
              </a:rPr>
              <a:t>Baseline</a:t>
            </a:r>
            <a:r>
              <a:rPr kumimoji="1" lang="en-US" altLang="zh-CN" sz="1400" dirty="0">
                <a:latin typeface="Montserrat" pitchFamily="2" charset="0"/>
              </a:rPr>
              <a:t>: Multi-agent system </a:t>
            </a:r>
            <a:r>
              <a:rPr kumimoji="1" lang="en-US" altLang="zh-CN" dirty="0">
                <a:latin typeface="Montserrat" pitchFamily="2" charset="0"/>
              </a:rPr>
              <a:t>without Proposed Design Space</a:t>
            </a:r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2FB5BFE-6C95-323C-05BC-595BAE99945B}"/>
              </a:ext>
            </a:extLst>
          </p:cNvPr>
          <p:cNvSpPr/>
          <p:nvPr/>
        </p:nvSpPr>
        <p:spPr>
          <a:xfrm>
            <a:off x="3365679" y="1857798"/>
            <a:ext cx="1717183" cy="520501"/>
          </a:xfrm>
          <a:prstGeom prst="ellipse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7870401-B26D-A735-2DE6-F4B5CF793A00}"/>
              </a:ext>
            </a:extLst>
          </p:cNvPr>
          <p:cNvCxnSpPr>
            <a:stCxn id="3" idx="1"/>
            <a:endCxn id="3" idx="5"/>
          </p:cNvCxnSpPr>
          <p:nvPr/>
        </p:nvCxnSpPr>
        <p:spPr>
          <a:xfrm>
            <a:off x="3617155" y="1934024"/>
            <a:ext cx="1214231" cy="368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88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E6B0473B-31FC-2182-9F75-811AE2BCB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29F71503-E6FC-805A-012C-28763689C8EF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98BCA187-C1F4-AE26-079A-1DADCC94DA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35CC7678-8920-40C1-0569-9A793F70F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We Evaluated Proteus on 67 Real-World Visualizations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AD872081-F1C3-4B7A-1AA1-1790724D70DE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5DC473C3-8F15-9828-B2BB-E5912CC07554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BDF2E251-BD40-0561-D6B8-86C055C32E74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766F18BF-DF0B-EE75-2287-4D942F86C76A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20C1B6C5-A173-59C3-465F-8D6FD947D1C7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3DF27F05-D859-42C2-5849-2EDEFAE606E1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4A5549-682A-8E8A-05CB-EF30DEA122F4}"/>
              </a:ext>
            </a:extLst>
          </p:cNvPr>
          <p:cNvSpPr txBox="1"/>
          <p:nvPr/>
        </p:nvSpPr>
        <p:spPr>
          <a:xfrm>
            <a:off x="283029" y="1001409"/>
            <a:ext cx="828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Curated from D3, Vega, and Altair official galleries.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Compared against a strong multi-agent LLM baseline.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Assessed by 12 participants with visualization expertise.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D79B46B-9704-C78E-E704-BB7AD34C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87" y="2068749"/>
            <a:ext cx="4566834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76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>
          <a:extLst>
            <a:ext uri="{FF2B5EF4-FFF2-40B4-BE49-F238E27FC236}">
              <a16:creationId xmlns:a16="http://schemas.microsoft.com/office/drawing/2014/main" id="{94A2797B-9BD9-DA00-D7F5-ABFE0A04F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>
            <a:extLst>
              <a:ext uri="{FF2B5EF4-FFF2-40B4-BE49-F238E27FC236}">
                <a16:creationId xmlns:a16="http://schemas.microsoft.com/office/drawing/2014/main" id="{26F5F12B-2448-3E43-0C3F-FEF5CE1E18B1}"/>
              </a:ext>
            </a:extLst>
          </p:cNvPr>
          <p:cNvSpPr/>
          <p:nvPr/>
        </p:nvSpPr>
        <p:spPr>
          <a:xfrm>
            <a:off x="0" y="-194170"/>
            <a:ext cx="9144000" cy="175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">
            <a:extLst>
              <a:ext uri="{FF2B5EF4-FFF2-40B4-BE49-F238E27FC236}">
                <a16:creationId xmlns:a16="http://schemas.microsoft.com/office/drawing/2014/main" id="{D1A6555C-D41D-ABC4-7CFD-0BE3242DC3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45" name="Google Shape;45;p2">
            <a:extLst>
              <a:ext uri="{FF2B5EF4-FFF2-40B4-BE49-F238E27FC236}">
                <a16:creationId xmlns:a16="http://schemas.microsoft.com/office/drawing/2014/main" id="{1BD11C05-473E-8FD5-8B3C-AAE405E7CD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dirty="0">
                <a:solidFill>
                  <a:schemeClr val="dk2"/>
                </a:solidFill>
              </a:rPr>
              <a:t>Desktop-first Visualizations, Mobile-first World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6" name="Google Shape;46;p2">
            <a:extLst>
              <a:ext uri="{FF2B5EF4-FFF2-40B4-BE49-F238E27FC236}">
                <a16:creationId xmlns:a16="http://schemas.microsoft.com/office/drawing/2014/main" id="{BAE93474-AD6F-79D6-F290-1E69D5877C23}"/>
              </a:ext>
            </a:extLst>
          </p:cNvPr>
          <p:cNvSpPr/>
          <p:nvPr/>
        </p:nvSpPr>
        <p:spPr>
          <a:xfrm>
            <a:off x="310054" y="42133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Montserrat" pitchFamily="2" charset="0"/>
              </a:rPr>
              <a:t>Adapting desktop visualizations to mobile devices can expand accessibility and impact!</a:t>
            </a:r>
            <a:endParaRPr dirty="0">
              <a:solidFill>
                <a:schemeClr val="dk1"/>
              </a:solidFill>
              <a:latin typeface="Montserrat" pitchFamily="2" charset="0"/>
            </a:endParaRPr>
          </a:p>
        </p:txBody>
      </p:sp>
      <p:sp>
        <p:nvSpPr>
          <p:cNvPr id="47" name="Google Shape;47;p2">
            <a:extLst>
              <a:ext uri="{FF2B5EF4-FFF2-40B4-BE49-F238E27FC236}">
                <a16:creationId xmlns:a16="http://schemas.microsoft.com/office/drawing/2014/main" id="{82C595CD-C90F-3E09-9A6E-2C7D2D308986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>
            <a:extLst>
              <a:ext uri="{FF2B5EF4-FFF2-40B4-BE49-F238E27FC236}">
                <a16:creationId xmlns:a16="http://schemas.microsoft.com/office/drawing/2014/main" id="{70B86883-C62F-93E5-5004-EE07CFA00FFF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">
            <a:extLst>
              <a:ext uri="{FF2B5EF4-FFF2-40B4-BE49-F238E27FC236}">
                <a16:creationId xmlns:a16="http://schemas.microsoft.com/office/drawing/2014/main" id="{2F4A1BF6-EC16-D66B-9371-30B1FAA763B4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Design Space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">
            <a:extLst>
              <a:ext uri="{FF2B5EF4-FFF2-40B4-BE49-F238E27FC236}">
                <a16:creationId xmlns:a16="http://schemas.microsoft.com/office/drawing/2014/main" id="{C0F93901-220B-D7A3-1B49-137D6FE1327D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">
            <a:extLst>
              <a:ext uri="{FF2B5EF4-FFF2-40B4-BE49-F238E27FC236}">
                <a16:creationId xmlns:a16="http://schemas.microsoft.com/office/drawing/2014/main" id="{0FFFE9BA-503B-1E64-5858-3AF1060107E9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">
            <a:extLst>
              <a:ext uri="{FF2B5EF4-FFF2-40B4-BE49-F238E27FC236}">
                <a16:creationId xmlns:a16="http://schemas.microsoft.com/office/drawing/2014/main" id="{1DACBF61-7164-5353-8652-3AFC7AC4A698}"/>
              </a:ext>
            </a:extLst>
          </p:cNvPr>
          <p:cNvGrpSpPr/>
          <p:nvPr/>
        </p:nvGrpSpPr>
        <p:grpSpPr>
          <a:xfrm>
            <a:off x="640200" y="1037108"/>
            <a:ext cx="3931800" cy="2164522"/>
            <a:chOff x="7680960" y="2194560"/>
            <a:chExt cx="3931800" cy="1371600"/>
          </a:xfrm>
        </p:grpSpPr>
        <p:sp>
          <p:nvSpPr>
            <p:cNvPr id="53" name="Google Shape;53;p2">
              <a:extLst>
                <a:ext uri="{FF2B5EF4-FFF2-40B4-BE49-F238E27FC236}">
                  <a16:creationId xmlns:a16="http://schemas.microsoft.com/office/drawing/2014/main" id="{3814D093-B18E-2B5E-264D-66B4FF28FFFD}"/>
                </a:ext>
              </a:extLst>
            </p:cNvPr>
            <p:cNvSpPr/>
            <p:nvPr/>
          </p:nvSpPr>
          <p:spPr>
            <a:xfrm>
              <a:off x="7840980" y="2399197"/>
              <a:ext cx="3612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13283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97 steps. </a:t>
              </a:r>
              <a:r>
                <a:rPr lang="en-US" sz="2200" b="0" i="0" u="none" strike="noStrike" cap="none">
                  <a:solidFill>
                    <a:srgbClr val="64748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one question.</a:t>
              </a:r>
              <a:endParaRPr sz="2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" name="Google Shape;54;p2">
              <a:extLst>
                <a:ext uri="{FF2B5EF4-FFF2-40B4-BE49-F238E27FC236}">
                  <a16:creationId xmlns:a16="http://schemas.microsoft.com/office/drawing/2014/main" id="{73B904E3-2383-1944-5EB6-DB86A1B51EE2}"/>
                </a:ext>
              </a:extLst>
            </p:cNvPr>
            <p:cNvSpPr/>
            <p:nvPr/>
          </p:nvSpPr>
          <p:spPr>
            <a:xfrm>
              <a:off x="7863840" y="3021778"/>
              <a:ext cx="3612000" cy="2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1F2A37"/>
                  </a:solidFill>
                  <a:latin typeface="Arial"/>
                  <a:ea typeface="Arial"/>
                  <a:cs typeface="Arial"/>
                  <a:sym typeface="Arial"/>
                </a:rPr>
                <a:t>Can you find the one wrong step?  </a:t>
              </a:r>
              <a:endParaRPr/>
            </a:p>
          </p:txBody>
        </p:sp>
        <p:sp>
          <p:nvSpPr>
            <p:cNvPr id="55" name="Google Shape;55;p2">
              <a:extLst>
                <a:ext uri="{FF2B5EF4-FFF2-40B4-BE49-F238E27FC236}">
                  <a16:creationId xmlns:a16="http://schemas.microsoft.com/office/drawing/2014/main" id="{C89BF91E-53B6-862F-89AB-EEEE0C541C6A}"/>
                </a:ext>
              </a:extLst>
            </p:cNvPr>
            <p:cNvSpPr/>
            <p:nvPr/>
          </p:nvSpPr>
          <p:spPr>
            <a:xfrm>
              <a:off x="7680960" y="2194560"/>
              <a:ext cx="3931800" cy="1371600"/>
            </a:xfrm>
            <a:prstGeom prst="roundRect">
              <a:avLst>
                <a:gd name="adj" fmla="val 5333"/>
              </a:avLst>
            </a:prstGeom>
            <a:solidFill>
              <a:srgbClr val="FFFFFF"/>
            </a:solidFill>
            <a:ln w="12700" cap="flat" cmpd="sng">
              <a:solidFill>
                <a:srgbClr val="DCE3E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8900" dist="25400" dir="8100000" algn="bl" rotWithShape="0">
                <a:srgbClr val="0B1F33">
                  <a:alpha val="1412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" name="Google Shape;56;p2">
            <a:extLst>
              <a:ext uri="{FF2B5EF4-FFF2-40B4-BE49-F238E27FC236}">
                <a16:creationId xmlns:a16="http://schemas.microsoft.com/office/drawing/2014/main" id="{0361EC3F-B8A0-5F62-746C-9BFA29B8DE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743" y="1001409"/>
            <a:ext cx="4305673" cy="1965149"/>
          </a:xfrm>
          <a:prstGeom prst="rect">
            <a:avLst/>
          </a:prstGeom>
          <a:solidFill>
            <a:srgbClr val="FFFFFF"/>
          </a:solidFill>
          <a:ln w="19450" cap="flat" cmpd="sng">
            <a:solidFill>
              <a:srgbClr val="DCE3EA"/>
            </a:solidFill>
            <a:prstDash val="solid"/>
            <a:round/>
            <a:headEnd type="none" w="sm" len="sm"/>
            <a:tailEnd type="none" w="sm" len="sm"/>
          </a:ln>
          <a:effectLst>
            <a:outerShdw blurRad="136216" dist="38919" dir="8100000" algn="bl" rotWithShape="0">
              <a:srgbClr val="0B1F33">
                <a:alpha val="14120"/>
              </a:srgbClr>
            </a:outerShdw>
          </a:effectLst>
        </p:spPr>
      </p:pic>
      <p:sp>
        <p:nvSpPr>
          <p:cNvPr id="57" name="Google Shape;57;p2">
            <a:extLst>
              <a:ext uri="{FF2B5EF4-FFF2-40B4-BE49-F238E27FC236}">
                <a16:creationId xmlns:a16="http://schemas.microsoft.com/office/drawing/2014/main" id="{358CC234-1E43-353B-74D3-86066CF5E02A}"/>
              </a:ext>
            </a:extLst>
          </p:cNvPr>
          <p:cNvSpPr txBox="1"/>
          <p:nvPr/>
        </p:nvSpPr>
        <p:spPr>
          <a:xfrm>
            <a:off x="6148463" y="2994980"/>
            <a:ext cx="3466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dirty="0">
                <a:solidFill>
                  <a:srgbClr val="13283D"/>
                </a:solidFill>
                <a:latin typeface="Montserrat"/>
                <a:ea typeface="Montserrat"/>
                <a:cs typeface="Montserrat"/>
                <a:sym typeface="Montserrat"/>
              </a:rPr>
              <a:t>Vega Gallery (</a:t>
            </a:r>
            <a:r>
              <a:rPr lang="en-US" sz="1000" u="sng" dirty="0">
                <a:solidFill>
                  <a:srgbClr val="13283D"/>
                </a:solidFill>
                <a:latin typeface="Montserrat"/>
                <a:ea typeface="Montserrat"/>
                <a:cs typeface="Montserrat"/>
                <a:sym typeface="Montserrat"/>
              </a:rPr>
              <a:t>https://</a:t>
            </a:r>
            <a:r>
              <a:rPr lang="en-US" sz="1000" u="sng" dirty="0" err="1">
                <a:solidFill>
                  <a:srgbClr val="13283D"/>
                </a:solidFill>
                <a:latin typeface="Montserrat"/>
                <a:ea typeface="Montserrat"/>
                <a:cs typeface="Montserrat"/>
                <a:sym typeface="Montserrat"/>
              </a:rPr>
              <a:t>vega.github.io</a:t>
            </a:r>
            <a:r>
              <a:rPr lang="en-US" sz="1000" u="sng" dirty="0">
                <a:solidFill>
                  <a:srgbClr val="13283D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000" u="sng" dirty="0" err="1">
                <a:solidFill>
                  <a:srgbClr val="13283D"/>
                </a:solidFill>
                <a:latin typeface="Montserrat"/>
                <a:ea typeface="Montserrat"/>
                <a:cs typeface="Montserrat"/>
                <a:sym typeface="Montserrat"/>
              </a:rPr>
              <a:t>vega</a:t>
            </a:r>
            <a:r>
              <a:rPr lang="en-US" sz="1000" u="sng" dirty="0">
                <a:solidFill>
                  <a:srgbClr val="13283D"/>
                </a:solidFill>
                <a:latin typeface="Montserrat"/>
                <a:ea typeface="Montserrat"/>
                <a:cs typeface="Montserrat"/>
                <a:sym typeface="Montserrat"/>
              </a:rPr>
              <a:t>/examples/</a:t>
            </a:r>
            <a:r>
              <a:rPr lang="en-US" sz="1000" dirty="0">
                <a:solidFill>
                  <a:srgbClr val="13283D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Google Shape;58;p2">
            <a:extLst>
              <a:ext uri="{FF2B5EF4-FFF2-40B4-BE49-F238E27FC236}">
                <a16:creationId xmlns:a16="http://schemas.microsoft.com/office/drawing/2014/main" id="{2E5AF53F-1775-BC52-3746-3FE460A98C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85" y="1037108"/>
            <a:ext cx="3771900" cy="212328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>
            <a:extLst>
              <a:ext uri="{FF2B5EF4-FFF2-40B4-BE49-F238E27FC236}">
                <a16:creationId xmlns:a16="http://schemas.microsoft.com/office/drawing/2014/main" id="{7EE81C66-B68D-46C3-613A-69B55F04C141}"/>
              </a:ext>
            </a:extLst>
          </p:cNvPr>
          <p:cNvSpPr txBox="1"/>
          <p:nvPr/>
        </p:nvSpPr>
        <p:spPr>
          <a:xfrm>
            <a:off x="259325" y="3382650"/>
            <a:ext cx="83046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buSzPts val="1400"/>
              <a:buChar char="●"/>
            </a:pPr>
            <a:r>
              <a:rPr lang="en-US" altLang="zh-CN" dirty="0">
                <a:latin typeface="Montserrat" pitchFamily="2" charset="0"/>
              </a:rPr>
              <a:t>Smartphones now dominate personal computing.</a:t>
            </a:r>
          </a:p>
          <a:p>
            <a:pPr marL="139700" lvl="2">
              <a:buSzPts val="1400"/>
            </a:pPr>
            <a:r>
              <a:rPr lang="en-US" altLang="zh-CN" dirty="0">
                <a:latin typeface="Montserrat" pitchFamily="2" charset="0"/>
              </a:rPr>
              <a:t>	(Over 1 billion smartphones are sold every year)</a:t>
            </a:r>
            <a:endParaRPr lang="en-US" dirty="0">
              <a:latin typeface="Montserrat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>
                <a:latin typeface="Montserrat" pitchFamily="2" charset="0"/>
              </a:rPr>
              <a:t>Most visualizations are designed for desktop screens.</a:t>
            </a:r>
            <a:endParaRPr dirty="0">
              <a:latin typeface="Montserra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5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06C62BA0-5B5C-6393-F1C3-56B16A495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30EE2A9C-7C16-5EE9-DE3E-C47DD19A9320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96100E64-465A-C642-9C6E-6CDF750619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DA874619-136E-344A-89DB-F01D8CBEB6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We Evaluated Proteus on 67 Real-World Visualizations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C39E1A01-A160-4D16-0D63-8027E1CF40F7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4B800C32-CACC-E96E-6862-F609DE994D7C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458A0BC2-51CF-42E4-8BE3-DC802199B7F6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AA0D6D0C-16F0-35A7-6206-4C23787CF711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DE903435-3763-51BE-BB88-6C9446567E42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4C695E19-2096-F88D-9EA1-8AFDB5AAE2C9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5637D4-C56C-613B-2E65-9F57E35A2C7B}"/>
              </a:ext>
            </a:extLst>
          </p:cNvPr>
          <p:cNvSpPr txBox="1"/>
          <p:nvPr/>
        </p:nvSpPr>
        <p:spPr>
          <a:xfrm>
            <a:off x="283029" y="1001409"/>
            <a:ext cx="828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Montserrat" pitchFamily="2" charset="0"/>
              </a:rPr>
              <a:t>Execution Completeness, Data Fidelity, Perceptual Readability, Interaction Reasonableness, and aesthetics 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6FC2182-3B67-833D-C53C-966AFF8F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87" y="1669449"/>
            <a:ext cx="4566834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91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A693CEFD-9747-3D64-181F-C4C3276C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4FC2AAFE-676E-DDCD-0EBC-5C983D274FDC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088D47C9-C160-97C4-21FA-01FFAB9D28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80A4BE22-EEC9-B505-D36A-4A4AA93017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We Evaluated Proteus on 67 Real-World Visualizations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9C805B78-5849-9DB5-0217-32570EAAC802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2EC7642C-9319-AFA3-1587-2224EE57A6C8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5D2B28C2-1D30-E7FB-5DF4-89D9CAB17F72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DFF9BDFC-6F9C-2B03-ADBB-2DCEB58BF924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5014F851-E95F-5F29-C2F0-896B1A5922CD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F07FD4D3-6D63-6B8F-F697-45348A1791BF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409ABA-AD36-E0B6-2B52-5685B29385F0}"/>
              </a:ext>
            </a:extLst>
          </p:cNvPr>
          <p:cNvSpPr txBox="1"/>
          <p:nvPr/>
        </p:nvSpPr>
        <p:spPr>
          <a:xfrm>
            <a:off x="283029" y="1001409"/>
            <a:ext cx="828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Montserrat" pitchFamily="2" charset="0"/>
              </a:rPr>
              <a:t>Execution Completeness, </a:t>
            </a:r>
            <a:r>
              <a:rPr kumimoji="1" lang="en-US" altLang="zh-CN" b="1" dirty="0">
                <a:latin typeface="Montserrat" pitchFamily="2" charset="0"/>
              </a:rPr>
              <a:t>Data Fidelity</a:t>
            </a:r>
            <a:r>
              <a:rPr kumimoji="1" lang="en-US" altLang="zh-CN" dirty="0">
                <a:latin typeface="Montserrat" pitchFamily="2" charset="0"/>
              </a:rPr>
              <a:t>, Perceptual Readability, Interaction Reasonableness, and aesthetics 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86E0125-7B0B-9AA8-B56E-7454109B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87" y="1669449"/>
            <a:ext cx="4566834" cy="30226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C2F63FDB-BF4B-3796-BD72-A1467330A142}"/>
              </a:ext>
            </a:extLst>
          </p:cNvPr>
          <p:cNvSpPr/>
          <p:nvPr/>
        </p:nvSpPr>
        <p:spPr>
          <a:xfrm>
            <a:off x="2083233" y="2743200"/>
            <a:ext cx="855909" cy="1948849"/>
          </a:xfrm>
          <a:prstGeom prst="roundRect">
            <a:avLst>
              <a:gd name="adj" fmla="val 2478"/>
            </a:avLst>
          </a:prstGeom>
          <a:solidFill>
            <a:schemeClr val="accent6">
              <a:lumMod val="40000"/>
              <a:lumOff val="60000"/>
              <a:alpha val="26082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A3BC0F1A-1475-1090-720A-4B0E08D3AF19}"/>
              </a:ext>
            </a:extLst>
          </p:cNvPr>
          <p:cNvSpPr/>
          <p:nvPr/>
        </p:nvSpPr>
        <p:spPr>
          <a:xfrm>
            <a:off x="3007753" y="2743199"/>
            <a:ext cx="855909" cy="1948849"/>
          </a:xfrm>
          <a:prstGeom prst="roundRect">
            <a:avLst>
              <a:gd name="adj" fmla="val 2478"/>
            </a:avLst>
          </a:prstGeom>
          <a:solidFill>
            <a:schemeClr val="accent2">
              <a:lumMod val="40000"/>
              <a:lumOff val="60000"/>
              <a:alpha val="2608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005EF346-031B-4F3F-9429-BF4B4F9240F0}"/>
              </a:ext>
            </a:extLst>
          </p:cNvPr>
          <p:cNvSpPr/>
          <p:nvPr/>
        </p:nvSpPr>
        <p:spPr>
          <a:xfrm>
            <a:off x="1289755" y="2465889"/>
            <a:ext cx="398236" cy="211722"/>
          </a:xfrm>
          <a:prstGeom prst="roundRect">
            <a:avLst>
              <a:gd name="adj" fmla="val 2478"/>
            </a:avLst>
          </a:prstGeom>
          <a:solidFill>
            <a:schemeClr val="accent6">
              <a:lumMod val="40000"/>
              <a:lumOff val="60000"/>
              <a:alpha val="26082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ACE94D4-ECA4-68A6-0FE9-42670DE08565}"/>
              </a:ext>
            </a:extLst>
          </p:cNvPr>
          <p:cNvSpPr txBox="1"/>
          <p:nvPr/>
        </p:nvSpPr>
        <p:spPr>
          <a:xfrm>
            <a:off x="549138" y="2403937"/>
            <a:ext cx="641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zh-CN" b="1" dirty="0">
                <a:latin typeface="Montserrat" pitchFamily="2" charset="0"/>
              </a:rPr>
              <a:t>Ours:</a:t>
            </a:r>
            <a:endParaRPr lang="zh-CN" altLang="en-US" b="1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6CD08E99-2F32-9DC0-9559-6AEA2DAD3D2D}"/>
              </a:ext>
            </a:extLst>
          </p:cNvPr>
          <p:cNvSpPr/>
          <p:nvPr/>
        </p:nvSpPr>
        <p:spPr>
          <a:xfrm>
            <a:off x="1289755" y="2790822"/>
            <a:ext cx="398236" cy="211722"/>
          </a:xfrm>
          <a:prstGeom prst="roundRect">
            <a:avLst>
              <a:gd name="adj" fmla="val 2478"/>
            </a:avLst>
          </a:prstGeom>
          <a:solidFill>
            <a:schemeClr val="accent2">
              <a:lumMod val="40000"/>
              <a:lumOff val="60000"/>
              <a:alpha val="2608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880AF3-ABA5-35ED-3AD3-0F221ECAA214}"/>
              </a:ext>
            </a:extLst>
          </p:cNvPr>
          <p:cNvSpPr txBox="1"/>
          <p:nvPr/>
        </p:nvSpPr>
        <p:spPr>
          <a:xfrm>
            <a:off x="146253" y="2728870"/>
            <a:ext cx="1044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zh-CN" b="1" dirty="0">
                <a:latin typeface="Montserrat" pitchFamily="2" charset="0"/>
              </a:rPr>
              <a:t>Baseline: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51567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94A5E868-9919-E089-1053-E0B2C2C8D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7BFEA103-7467-B619-E774-2B1DED03BF11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9FA7289C-AF83-EFDF-483B-F53BF30B86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7F0CCA27-CEAB-ECEE-3CAD-810EBDF9A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We Evaluated Proteus on 67 Real-World Visualizations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B2039290-A3C9-5EC0-E9EC-F183484E579D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A3EE074E-1CA4-F54F-DE14-32E6F2B751C8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4428F94E-B493-2A67-F437-3F424F93309C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E61D5361-19CF-8470-E7CC-0D8B81B0093A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A7A32AE1-D86F-3D02-ED12-B6AA5831D8A3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65105ECD-18B1-3A8C-6F3D-898E3AEAAEFE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281ADE-6A77-D807-FA41-6653AE08FE1B}"/>
              </a:ext>
            </a:extLst>
          </p:cNvPr>
          <p:cNvSpPr txBox="1"/>
          <p:nvPr/>
        </p:nvSpPr>
        <p:spPr>
          <a:xfrm>
            <a:off x="283029" y="1001409"/>
            <a:ext cx="828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Montserrat" pitchFamily="2" charset="0"/>
              </a:rPr>
              <a:t>Execution Completeness, Data Fidelity, Perceptual Readability, </a:t>
            </a:r>
            <a:r>
              <a:rPr kumimoji="1" lang="en-US" altLang="zh-CN" b="1" dirty="0">
                <a:latin typeface="Montserrat" pitchFamily="2" charset="0"/>
              </a:rPr>
              <a:t>Interaction Reasonableness</a:t>
            </a:r>
            <a:r>
              <a:rPr kumimoji="1" lang="en-US" altLang="zh-CN" dirty="0">
                <a:latin typeface="Montserrat" pitchFamily="2" charset="0"/>
              </a:rPr>
              <a:t>, and </a:t>
            </a:r>
            <a:r>
              <a:rPr kumimoji="1" lang="en-US" altLang="zh-CN" b="1" dirty="0">
                <a:latin typeface="Montserrat" pitchFamily="2" charset="0"/>
              </a:rPr>
              <a:t>aesthetics</a:t>
            </a:r>
            <a:r>
              <a:rPr kumimoji="1" lang="en-US" altLang="zh-CN" dirty="0">
                <a:latin typeface="Montserrat" pitchFamily="2" charset="0"/>
              </a:rPr>
              <a:t> 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C88F6EA-2BD8-B873-50A9-E400D4D4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87" y="1669449"/>
            <a:ext cx="4566834" cy="30226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DDC1140F-BCDF-72DA-947E-75A7A0B87260}"/>
              </a:ext>
            </a:extLst>
          </p:cNvPr>
          <p:cNvSpPr/>
          <p:nvPr/>
        </p:nvSpPr>
        <p:spPr>
          <a:xfrm>
            <a:off x="3873949" y="2795383"/>
            <a:ext cx="1677833" cy="1948849"/>
          </a:xfrm>
          <a:prstGeom prst="roundRect">
            <a:avLst>
              <a:gd name="adj" fmla="val 2478"/>
            </a:avLst>
          </a:prstGeom>
          <a:solidFill>
            <a:schemeClr val="accent6">
              <a:lumMod val="40000"/>
              <a:lumOff val="60000"/>
              <a:alpha val="26082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30E87BCC-2D3F-7C9D-27EC-E02B2DB1C9CA}"/>
              </a:ext>
            </a:extLst>
          </p:cNvPr>
          <p:cNvSpPr/>
          <p:nvPr/>
        </p:nvSpPr>
        <p:spPr>
          <a:xfrm>
            <a:off x="5640597" y="2795384"/>
            <a:ext cx="855909" cy="1948849"/>
          </a:xfrm>
          <a:prstGeom prst="roundRect">
            <a:avLst>
              <a:gd name="adj" fmla="val 2478"/>
            </a:avLst>
          </a:prstGeom>
          <a:solidFill>
            <a:schemeClr val="accent2">
              <a:lumMod val="40000"/>
              <a:lumOff val="60000"/>
              <a:alpha val="2608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72595E1-1451-0F56-E9B1-FBE822F290D9}"/>
              </a:ext>
            </a:extLst>
          </p:cNvPr>
          <p:cNvSpPr/>
          <p:nvPr/>
        </p:nvSpPr>
        <p:spPr>
          <a:xfrm>
            <a:off x="1289755" y="2465889"/>
            <a:ext cx="398236" cy="211722"/>
          </a:xfrm>
          <a:prstGeom prst="roundRect">
            <a:avLst>
              <a:gd name="adj" fmla="val 2478"/>
            </a:avLst>
          </a:prstGeom>
          <a:solidFill>
            <a:schemeClr val="accent6">
              <a:lumMod val="40000"/>
              <a:lumOff val="60000"/>
              <a:alpha val="26082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B68D05-C903-2C60-ED0E-9F7628F68376}"/>
              </a:ext>
            </a:extLst>
          </p:cNvPr>
          <p:cNvSpPr txBox="1"/>
          <p:nvPr/>
        </p:nvSpPr>
        <p:spPr>
          <a:xfrm>
            <a:off x="549138" y="2403937"/>
            <a:ext cx="641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zh-CN" b="1" dirty="0">
                <a:latin typeface="Montserrat" pitchFamily="2" charset="0"/>
              </a:rPr>
              <a:t>Ours:</a:t>
            </a:r>
            <a:endParaRPr lang="zh-CN" altLang="en-US" b="1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09FDB16-D89E-0D36-9C27-BA383D3D2E74}"/>
              </a:ext>
            </a:extLst>
          </p:cNvPr>
          <p:cNvSpPr/>
          <p:nvPr/>
        </p:nvSpPr>
        <p:spPr>
          <a:xfrm>
            <a:off x="1289755" y="2790822"/>
            <a:ext cx="398236" cy="211722"/>
          </a:xfrm>
          <a:prstGeom prst="roundRect">
            <a:avLst>
              <a:gd name="adj" fmla="val 2478"/>
            </a:avLst>
          </a:prstGeom>
          <a:solidFill>
            <a:schemeClr val="accent2">
              <a:lumMod val="40000"/>
              <a:lumOff val="60000"/>
              <a:alpha val="2608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3AFF45-159C-0079-51F4-679AC9FCF79C}"/>
              </a:ext>
            </a:extLst>
          </p:cNvPr>
          <p:cNvSpPr txBox="1"/>
          <p:nvPr/>
        </p:nvSpPr>
        <p:spPr>
          <a:xfrm>
            <a:off x="146253" y="2728870"/>
            <a:ext cx="1044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zh-CN" b="1" dirty="0">
                <a:latin typeface="Montserrat" pitchFamily="2" charset="0"/>
              </a:rPr>
              <a:t>Baseline: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94707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B3750FF9-CB7B-7D02-FE77-66C517397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3B05B53C-029C-AAE5-7D60-568C2758C2A6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B4AFC1E6-DFF8-C199-7F13-46FA3416B6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22195852-E548-62F6-C46B-562E9B88AC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>
                <a:solidFill>
                  <a:schemeClr val="dk2"/>
                </a:solidFill>
              </a:rPr>
              <a:t>Proteus Significantly Improves Readability and Aesthetics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99EC0A9F-0A4F-521D-903F-6E57E85EE4D9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F18EAEBF-6EC4-56E5-7E4B-A77B8C646ED0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4FBA66D7-BCC8-EECB-19DE-86424A4AB632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D96228D5-E686-B507-477F-CD784CB97B04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98269B13-C65C-10A6-6CAC-1DA07E98F5FB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2DC66BA2-4B2F-5803-0ADE-70F3B2CBA8D4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E88471-D1C6-CAED-CBEB-52CCDF713588}"/>
              </a:ext>
            </a:extLst>
          </p:cNvPr>
          <p:cNvSpPr txBox="1"/>
          <p:nvPr/>
        </p:nvSpPr>
        <p:spPr>
          <a:xfrm>
            <a:off x="283029" y="1001409"/>
            <a:ext cx="828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Higher data fidelity and perceptual readability (p &lt; 0.05).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Vastly superior interaction and aesthetics (p &lt; 0.001).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1D9AF9-7447-2F9E-66CF-BC65188DB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04" y="1881277"/>
            <a:ext cx="7772400" cy="257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08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B1148810-AC2B-881D-86EB-6EC7D819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BD249AC1-5C3B-8892-A407-1F5AC6052252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6437C05B-2F5C-7E84-06D2-F3A1725D930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6B6C91B3-E42A-B48E-3631-772E27D88A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736" y="530278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zh-CN" sz="2000" dirty="0">
                <a:solidFill>
                  <a:schemeClr val="dk1"/>
                </a:solidFill>
              </a:rPr>
              <a:t>Proteus: Shapeshifting Desktop Visualizations for Mobile via Multi-level Intelligent Adaptation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5A6EB593-871B-4D30-EC7D-4613849E646D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3;p1">
            <a:extLst>
              <a:ext uri="{FF2B5EF4-FFF2-40B4-BE49-F238E27FC236}">
                <a16:creationId xmlns:a16="http://schemas.microsoft.com/office/drawing/2014/main" id="{A14AEA4A-F343-3968-198B-26197EE6A2B9}"/>
              </a:ext>
            </a:extLst>
          </p:cNvPr>
          <p:cNvSpPr/>
          <p:nvPr/>
        </p:nvSpPr>
        <p:spPr>
          <a:xfrm>
            <a:off x="0" y="-26950"/>
            <a:ext cx="7913400" cy="441300"/>
          </a:xfrm>
          <a:prstGeom prst="rect">
            <a:avLst/>
          </a:prstGeom>
          <a:gradFill>
            <a:gsLst>
              <a:gs pos="0">
                <a:srgbClr val="9A1C27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38;p1">
            <a:extLst>
              <a:ext uri="{FF2B5EF4-FFF2-40B4-BE49-F238E27FC236}">
                <a16:creationId xmlns:a16="http://schemas.microsoft.com/office/drawing/2014/main" id="{FD00F10C-6E65-DBEB-FE12-165689BC55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7829" y="-26950"/>
            <a:ext cx="1226171" cy="441425"/>
          </a:xfrm>
          <a:prstGeom prst="rect">
            <a:avLst/>
          </a:prstGeom>
          <a:gradFill>
            <a:gsLst>
              <a:gs pos="0">
                <a:srgbClr val="9A1C27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</p:pic>
      <p:pic>
        <p:nvPicPr>
          <p:cNvPr id="6" name="Google Shape;480;p60">
            <a:extLst>
              <a:ext uri="{FF2B5EF4-FFF2-40B4-BE49-F238E27FC236}">
                <a16:creationId xmlns:a16="http://schemas.microsoft.com/office/drawing/2014/main" id="{EC2EF4CC-2471-F70F-4F8B-380DBDDC64D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181" y="2266589"/>
            <a:ext cx="1579819" cy="157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2;p60">
            <a:extLst>
              <a:ext uri="{FF2B5EF4-FFF2-40B4-BE49-F238E27FC236}">
                <a16:creationId xmlns:a16="http://schemas.microsoft.com/office/drawing/2014/main" id="{97323D84-AA7E-90B1-621F-A264BFEE734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5290" y="3757418"/>
            <a:ext cx="1434783" cy="5124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087218F-B2FF-2943-B390-24C456F7891B}"/>
              </a:ext>
            </a:extLst>
          </p:cNvPr>
          <p:cNvSpPr txBox="1"/>
          <p:nvPr/>
        </p:nvSpPr>
        <p:spPr>
          <a:xfrm>
            <a:off x="-10371" y="3846408"/>
            <a:ext cx="19469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>
                <a:latin typeface="Montserrat" pitchFamily="2" charset="0"/>
              </a:rPr>
              <a:t>Proteus</a:t>
            </a:r>
            <a:r>
              <a:rPr kumimoji="1" lang="zh-CN" altLang="en-US" sz="1400" dirty="0">
                <a:latin typeface="Montserrat" pitchFamily="2" charset="0"/>
              </a:rPr>
              <a:t> </a:t>
            </a:r>
            <a:r>
              <a:rPr kumimoji="1" lang="en-US" altLang="zh-CN" sz="1400" dirty="0">
                <a:latin typeface="Montserrat" pitchFamily="2" charset="0"/>
              </a:rPr>
              <a:t>Demo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7F0908-690D-8294-1BC1-85CC1EE0A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73" y="2266589"/>
            <a:ext cx="1490829" cy="14908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044CC70-FD19-8FA4-A8DC-9B58B3B31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321" y="1485286"/>
            <a:ext cx="5615865" cy="2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4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>
          <a:extLst>
            <a:ext uri="{FF2B5EF4-FFF2-40B4-BE49-F238E27FC236}">
              <a16:creationId xmlns:a16="http://schemas.microsoft.com/office/drawing/2014/main" id="{072146B9-678D-A04F-DAD4-4C30AAF3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>
            <a:extLst>
              <a:ext uri="{FF2B5EF4-FFF2-40B4-BE49-F238E27FC236}">
                <a16:creationId xmlns:a16="http://schemas.microsoft.com/office/drawing/2014/main" id="{B2A4E4E6-06F3-8646-6476-EF304E179B24}"/>
              </a:ext>
            </a:extLst>
          </p:cNvPr>
          <p:cNvSpPr/>
          <p:nvPr/>
        </p:nvSpPr>
        <p:spPr>
          <a:xfrm>
            <a:off x="0" y="-194170"/>
            <a:ext cx="9144000" cy="175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">
            <a:extLst>
              <a:ext uri="{FF2B5EF4-FFF2-40B4-BE49-F238E27FC236}">
                <a16:creationId xmlns:a16="http://schemas.microsoft.com/office/drawing/2014/main" id="{67CC7153-9B84-575F-6B31-99AE62253C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45" name="Google Shape;45;p2">
            <a:extLst>
              <a:ext uri="{FF2B5EF4-FFF2-40B4-BE49-F238E27FC236}">
                <a16:creationId xmlns:a16="http://schemas.microsoft.com/office/drawing/2014/main" id="{8755EFB2-DE50-483E-D9F8-D24979F1FB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dirty="0">
                <a:solidFill>
                  <a:schemeClr val="dk2"/>
                </a:solidFill>
              </a:rPr>
              <a:t>Proteus: Automatically Adapting Desktop Vis to Mobile Vis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7" name="Google Shape;47;p2">
            <a:extLst>
              <a:ext uri="{FF2B5EF4-FFF2-40B4-BE49-F238E27FC236}">
                <a16:creationId xmlns:a16="http://schemas.microsoft.com/office/drawing/2014/main" id="{5F305873-A496-73D7-24F0-3EF09B67BB5A}"/>
              </a:ext>
            </a:extLst>
          </p:cNvPr>
          <p:cNvSpPr/>
          <p:nvPr/>
        </p:nvSpPr>
        <p:spPr>
          <a:xfrm>
            <a:off x="0" y="-26948"/>
            <a:ext cx="9144000" cy="3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>
            <a:extLst>
              <a:ext uri="{FF2B5EF4-FFF2-40B4-BE49-F238E27FC236}">
                <a16:creationId xmlns:a16="http://schemas.microsoft.com/office/drawing/2014/main" id="{E48AAFA9-68C2-F849-C772-30135F5F1D08}"/>
              </a:ext>
            </a:extLst>
          </p:cNvPr>
          <p:cNvSpPr/>
          <p:nvPr/>
        </p:nvSpPr>
        <p:spPr>
          <a:xfrm>
            <a:off x="12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">
            <a:extLst>
              <a:ext uri="{FF2B5EF4-FFF2-40B4-BE49-F238E27FC236}">
                <a16:creationId xmlns:a16="http://schemas.microsoft.com/office/drawing/2014/main" id="{1FF15051-FE57-C595-7E0C-456082E31C59}"/>
              </a:ext>
            </a:extLst>
          </p:cNvPr>
          <p:cNvSpPr/>
          <p:nvPr/>
        </p:nvSpPr>
        <p:spPr>
          <a:xfrm>
            <a:off x="2280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Design Space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">
            <a:extLst>
              <a:ext uri="{FF2B5EF4-FFF2-40B4-BE49-F238E27FC236}">
                <a16:creationId xmlns:a16="http://schemas.microsoft.com/office/drawing/2014/main" id="{58C1A477-2AD2-21DF-16C9-B4133F69A410}"/>
              </a:ext>
            </a:extLst>
          </p:cNvPr>
          <p:cNvSpPr/>
          <p:nvPr/>
        </p:nvSpPr>
        <p:spPr>
          <a:xfrm>
            <a:off x="4548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">
            <a:extLst>
              <a:ext uri="{FF2B5EF4-FFF2-40B4-BE49-F238E27FC236}">
                <a16:creationId xmlns:a16="http://schemas.microsoft.com/office/drawing/2014/main" id="{CE32E3AC-E372-CAD5-5C69-8ED3EC6C557A}"/>
              </a:ext>
            </a:extLst>
          </p:cNvPr>
          <p:cNvSpPr/>
          <p:nvPr/>
        </p:nvSpPr>
        <p:spPr>
          <a:xfrm>
            <a:off x="6816453" y="-2197"/>
            <a:ext cx="2263800" cy="342258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2">
            <a:extLst>
              <a:ext uri="{FF2B5EF4-FFF2-40B4-BE49-F238E27FC236}">
                <a16:creationId xmlns:a16="http://schemas.microsoft.com/office/drawing/2014/main" id="{B0FB8A26-DE93-58A6-8204-67D31700F6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39668" t="34824" r="40488" b="41275"/>
          <a:stretch>
            <a:fillRect/>
          </a:stretch>
        </p:blipFill>
        <p:spPr>
          <a:xfrm>
            <a:off x="289914" y="1255959"/>
            <a:ext cx="3767736" cy="2071155"/>
          </a:xfrm>
          <a:prstGeom prst="rect">
            <a:avLst/>
          </a:prstGeom>
          <a:solidFill>
            <a:srgbClr val="FFFFFF"/>
          </a:solidFill>
          <a:ln w="19450" cap="flat" cmpd="sng">
            <a:solidFill>
              <a:srgbClr val="DCE3EA"/>
            </a:solidFill>
            <a:prstDash val="solid"/>
            <a:round/>
            <a:headEnd type="none" w="sm" len="sm"/>
            <a:tailEnd type="none" w="sm" len="sm"/>
          </a:ln>
          <a:effectLst>
            <a:outerShdw blurRad="136216" dist="38919" dir="8100000" algn="bl" rotWithShape="0">
              <a:srgbClr val="0B1F33">
                <a:alpha val="1412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5F732EE-8480-9497-6B12-699E806291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32" r="5516" b="6685"/>
          <a:stretch>
            <a:fillRect/>
          </a:stretch>
        </p:blipFill>
        <p:spPr>
          <a:xfrm>
            <a:off x="397864" y="1255959"/>
            <a:ext cx="3551836" cy="19698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4D01261-34EF-EA01-ED13-89BD4438E5E2}"/>
              </a:ext>
            </a:extLst>
          </p:cNvPr>
          <p:cNvSpPr txBox="1"/>
          <p:nvPr/>
        </p:nvSpPr>
        <p:spPr>
          <a:xfrm>
            <a:off x="-141514" y="-19920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4" name="Kapture 2026-06-15 at 12.11.06">
            <a:hlinkClick r:id="" action="ppaction://media"/>
            <a:extLst>
              <a:ext uri="{FF2B5EF4-FFF2-40B4-BE49-F238E27FC236}">
                <a16:creationId xmlns:a16="http://schemas.microsoft.com/office/drawing/2014/main" id="{ACEE5FBF-3523-5437-8591-C93249077A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1349" y="905427"/>
            <a:ext cx="2034014" cy="42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09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8A9AF98E-6D9C-34A5-321E-9B8536D5A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5ABCBB30-9E9C-A132-46A5-20D5DCBFC605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41339D7A-B874-9391-C619-1F0AB4A152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0C91B2FD-2390-CF4D-066A-BA1C59CA4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>
                <a:solidFill>
                  <a:schemeClr val="dk2"/>
                </a:solidFill>
              </a:rPr>
              <a:t>Effective Mobile Adaptation Demands Semantic Re-authoring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23664FB7-1B50-AD7D-6B17-55FE64E1C534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AF924E76-4D3A-034B-7566-482558877607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38F21F0F-DA57-65A2-AAE8-AEAABD86AD27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5107416F-0F8A-5204-9A9A-E3328718ECC8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960F2CEF-2372-50ED-0AF0-FB70B0A7D3BD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BC780229-CFC7-C28A-9739-C69D812C4FCF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271B49-02FB-9DF8-A154-F6064A1474CE}"/>
              </a:ext>
            </a:extLst>
          </p:cNvPr>
          <p:cNvSpPr txBox="1"/>
          <p:nvPr/>
        </p:nvSpPr>
        <p:spPr>
          <a:xfrm>
            <a:off x="283029" y="1230086"/>
            <a:ext cx="86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We introduce a </a:t>
            </a:r>
            <a:r>
              <a:rPr kumimoji="1" lang="en-US" altLang="zh-CN" sz="1800" u="sng" dirty="0">
                <a:latin typeface="Montserrat" pitchFamily="2" charset="0"/>
              </a:rPr>
              <a:t>design space</a:t>
            </a:r>
            <a:r>
              <a:rPr kumimoji="1" lang="en-US" altLang="zh-CN" sz="1800" dirty="0">
                <a:latin typeface="Montserrat" pitchFamily="2" charset="0"/>
              </a:rPr>
              <a:t> to model desktop-to-mobile transform.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7F38707-11C4-16E8-2995-69FB11BF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947" y="2153416"/>
            <a:ext cx="4865914" cy="22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1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CD10B79E-8F43-6056-86A6-60FE113B3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2B971F08-B9EC-9AA3-870F-84332B88E43E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019CE0F9-1992-62EF-4756-E46C0401AB2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1F09845D-9BD5-2CCE-95D3-F8930BC005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>
                <a:solidFill>
                  <a:schemeClr val="dk2"/>
                </a:solidFill>
              </a:rPr>
              <a:t>Effective Mobile Adaptation Demands Semantic Re-authoring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9006001E-1C57-CEED-6DA4-88F4792CDF0E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DB7041C0-C028-635D-97AC-CF4A5E3C57CA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63337CEB-AF31-7E3D-8EC7-7AE119164C16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1B771818-0BC4-99C1-2DDF-3F99FC2EF62E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1D820E99-673C-225D-F681-43CD684B5E51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D7D46D59-E2AF-4B85-3A22-FC305F19E4E0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02A7F80-9A7F-6D89-FEF4-797D95C254E7}"/>
              </a:ext>
            </a:extLst>
          </p:cNvPr>
          <p:cNvSpPr txBox="1"/>
          <p:nvPr/>
        </p:nvSpPr>
        <p:spPr>
          <a:xfrm>
            <a:off x="283029" y="1230086"/>
            <a:ext cx="865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We introduce a </a:t>
            </a:r>
            <a:r>
              <a:rPr kumimoji="1" lang="en-US" altLang="zh-CN" sz="1800" u="sng" dirty="0">
                <a:latin typeface="Montserrat" pitchFamily="2" charset="0"/>
              </a:rPr>
              <a:t>design space</a:t>
            </a:r>
            <a:r>
              <a:rPr kumimoji="1" lang="en-US" altLang="zh-CN" sz="1800" dirty="0">
                <a:latin typeface="Montserrat" pitchFamily="2" charset="0"/>
              </a:rPr>
              <a:t> to model desktop-to-mobile transform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It is an LLM-driven </a:t>
            </a:r>
            <a:r>
              <a:rPr kumimoji="1" lang="en-US" altLang="zh-CN" sz="1800" u="sng" dirty="0">
                <a:latin typeface="Montserrat" pitchFamily="2" charset="0"/>
              </a:rPr>
              <a:t>multi-agent</a:t>
            </a:r>
            <a:r>
              <a:rPr kumimoji="1" lang="en-US" altLang="zh-CN" sz="1800" dirty="0">
                <a:latin typeface="Montserrat" pitchFamily="2" charset="0"/>
              </a:rPr>
              <a:t> framework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DFEC01-361A-78C4-8D80-1D9A9DF3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A7F1D01-6CF5-5D12-F461-68364F824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772" y="2807443"/>
            <a:ext cx="204437" cy="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4DC5516D-16CA-A50B-E157-4BF32E30C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8BFE0A0C-2E2A-F504-74D1-40CC5CA3C3B2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A6357E54-85D4-8E51-0B3B-071D536E86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A5FA8CD1-E74E-2EC1-F67C-C1A8D4CEC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>
                <a:solidFill>
                  <a:schemeClr val="dk2"/>
                </a:solidFill>
              </a:rPr>
              <a:t>Effective Mobile Adaptation Demands Semantic Re-authoring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5D438205-2C43-30C6-E909-C624D34EBBB8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9CCC456B-FEAF-D59B-330E-FF845ACCA05E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4B5658A9-9C9C-A27B-0181-F092B3569ED5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61A9A60B-CF9E-B131-CA57-60EABF779C02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2ADE2CA4-20E3-24ED-1FB5-94CC9759032F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858B8C8F-5534-BEB8-F67C-FD4C8D4DB01B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6C4CDA-838F-C5A8-2AAB-CE3583BDCE9D}"/>
              </a:ext>
            </a:extLst>
          </p:cNvPr>
          <p:cNvSpPr txBox="1"/>
          <p:nvPr/>
        </p:nvSpPr>
        <p:spPr>
          <a:xfrm>
            <a:off x="283029" y="1230086"/>
            <a:ext cx="865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We introduce a </a:t>
            </a:r>
            <a:r>
              <a:rPr kumimoji="1" lang="en-US" altLang="zh-CN" sz="1800" u="sng" dirty="0">
                <a:latin typeface="Montserrat" pitchFamily="2" charset="0"/>
              </a:rPr>
              <a:t>design space</a:t>
            </a:r>
            <a:r>
              <a:rPr kumimoji="1" lang="en-US" altLang="zh-CN" sz="1800" dirty="0">
                <a:latin typeface="Montserrat" pitchFamily="2" charset="0"/>
              </a:rPr>
              <a:t> to model desktop-to-mobile transform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It is an LLM-driven </a:t>
            </a:r>
            <a:r>
              <a:rPr kumimoji="1" lang="en-US" altLang="zh-CN" sz="1800" u="sng" dirty="0">
                <a:latin typeface="Montserrat" pitchFamily="2" charset="0"/>
              </a:rPr>
              <a:t>multi-agent</a:t>
            </a:r>
            <a:r>
              <a:rPr kumimoji="1" lang="en-US" altLang="zh-CN" sz="1800" dirty="0">
                <a:latin typeface="Montserrat" pitchFamily="2" charset="0"/>
              </a:rPr>
              <a:t>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It transforms desktop charts into mobile-optimized versions</a:t>
            </a:r>
            <a:endParaRPr kumimoji="1" lang="zh-CN" altLang="en-US" sz="1800" dirty="0">
              <a:latin typeface="Montserrat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938A9C1-2DCC-07D7-0638-0B33DBAEA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54" y="2642266"/>
            <a:ext cx="7772400" cy="189992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4E08623-2F45-A7FB-90F7-B9C24A073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772" y="2807443"/>
            <a:ext cx="204437" cy="9308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97BCB3-B067-5B72-836A-A685278F3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146" y="3390292"/>
            <a:ext cx="1606957" cy="817884"/>
          </a:xfrm>
          <a:prstGeom prst="rect">
            <a:avLst/>
          </a:prstGeom>
        </p:spPr>
      </p:pic>
      <p:pic>
        <p:nvPicPr>
          <p:cNvPr id="6" name="Kapture 2026-06-15 at 12.11.06">
            <a:hlinkClick r:id="" action="ppaction://media"/>
            <a:extLst>
              <a:ext uri="{FF2B5EF4-FFF2-40B4-BE49-F238E27FC236}">
                <a16:creationId xmlns:a16="http://schemas.microsoft.com/office/drawing/2014/main" id="{3941ECBD-A4DA-1EFB-9C0D-29A9E6C65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8431" y="2853985"/>
            <a:ext cx="785423" cy="16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79A5AA2C-9D3E-2765-14AB-53A9F6E38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E1310D6C-6B12-2E17-1CBD-934443B83EDE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13DE4D0B-1579-1B64-4DA1-B277BC8B2E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5AE65DA7-8897-2ED6-B353-C3A92C253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>
                <a:solidFill>
                  <a:schemeClr val="dk2"/>
                </a:solidFill>
              </a:rPr>
              <a:t>Effective Mobile Adaptation Demands Semantic Re-authoring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C87D4B74-F40F-87F7-6AF5-ECD322EAE957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E8E9C111-1927-9183-30AE-BCD0F74E5BB0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CF267E25-2CCE-53C9-71E4-F4B94F663B74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8743385C-FEF9-0164-5B83-FDEE99E3FD37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10337006-63F5-26C6-C70C-DD2A53BF10D5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57D02C4D-360C-491A-B241-AD36EC34B521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4F533CE-5415-07A9-7A63-CA5029562C1D}"/>
              </a:ext>
            </a:extLst>
          </p:cNvPr>
          <p:cNvSpPr txBox="1"/>
          <p:nvPr/>
        </p:nvSpPr>
        <p:spPr>
          <a:xfrm>
            <a:off x="283029" y="1230086"/>
            <a:ext cx="865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We introduce a </a:t>
            </a:r>
            <a:r>
              <a:rPr kumimoji="1" lang="en-US" altLang="zh-CN" sz="1800" u="sng" dirty="0">
                <a:latin typeface="Montserrat" pitchFamily="2" charset="0"/>
              </a:rPr>
              <a:t>design space</a:t>
            </a:r>
            <a:r>
              <a:rPr kumimoji="1" lang="en-US" altLang="zh-CN" sz="1800" dirty="0">
                <a:latin typeface="Montserrat" pitchFamily="2" charset="0"/>
              </a:rPr>
              <a:t> to model desktop-to-mobile transform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It is an LLM-driven </a:t>
            </a:r>
            <a:r>
              <a:rPr kumimoji="1" lang="en-US" altLang="zh-CN" sz="1800" u="sng" dirty="0">
                <a:latin typeface="Montserrat" pitchFamily="2" charset="0"/>
              </a:rPr>
              <a:t>multi-agent</a:t>
            </a:r>
            <a:r>
              <a:rPr kumimoji="1" lang="en-US" altLang="zh-CN" sz="1800" dirty="0">
                <a:latin typeface="Montserrat" pitchFamily="2" charset="0"/>
              </a:rPr>
              <a:t>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It transforms desktop charts into mobile-optimized versions</a:t>
            </a:r>
            <a:endParaRPr kumimoji="1" lang="zh-CN" altLang="en-US" sz="1800" dirty="0">
              <a:latin typeface="Montserrat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045EA1-59A8-0748-823C-FDBBB4597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46" y="2562921"/>
            <a:ext cx="3378668" cy="1719622"/>
          </a:xfrm>
          <a:prstGeom prst="rect">
            <a:avLst/>
          </a:prstGeom>
        </p:spPr>
      </p:pic>
      <p:pic>
        <p:nvPicPr>
          <p:cNvPr id="6" name="Kapture 2026-06-15 at 12.11.06">
            <a:hlinkClick r:id="" action="ppaction://media"/>
            <a:extLst>
              <a:ext uri="{FF2B5EF4-FFF2-40B4-BE49-F238E27FC236}">
                <a16:creationId xmlns:a16="http://schemas.microsoft.com/office/drawing/2014/main" id="{734F73B8-6662-1E1F-1F58-626E26164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7115" y="2153416"/>
            <a:ext cx="1398475" cy="2913861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B26F971F-188E-560D-4F2E-350A24618CF8}"/>
              </a:ext>
            </a:extLst>
          </p:cNvPr>
          <p:cNvSpPr/>
          <p:nvPr/>
        </p:nvSpPr>
        <p:spPr>
          <a:xfrm>
            <a:off x="4453666" y="3065929"/>
            <a:ext cx="1021976" cy="356803"/>
          </a:xfrm>
          <a:prstGeom prst="rightArrow">
            <a:avLst/>
          </a:prstGeom>
          <a:ln w="3175">
            <a:beve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F91019-7DBD-2B3A-AC51-9301B6524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9204" y="2606248"/>
            <a:ext cx="1922495" cy="4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56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22C41029-0735-B544-F08F-D87FC89A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3790c5d_0_14">
            <a:extLst>
              <a:ext uri="{FF2B5EF4-FFF2-40B4-BE49-F238E27FC236}">
                <a16:creationId xmlns:a16="http://schemas.microsoft.com/office/drawing/2014/main" id="{CDF5DC50-91AF-5892-0291-D8699CEC3749}"/>
              </a:ext>
            </a:extLst>
          </p:cNvPr>
          <p:cNvSpPr/>
          <p:nvPr/>
        </p:nvSpPr>
        <p:spPr>
          <a:xfrm>
            <a:off x="0" y="-23520"/>
            <a:ext cx="9144000" cy="10249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ec03790c5d_0_14">
            <a:extLst>
              <a:ext uri="{FF2B5EF4-FFF2-40B4-BE49-F238E27FC236}">
                <a16:creationId xmlns:a16="http://schemas.microsoft.com/office/drawing/2014/main" id="{E08A9E00-3400-7827-BA7D-65DB6CE36C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27110" y="4744233"/>
            <a:ext cx="545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61B"/>
              </a:buClr>
              <a:buSzPts val="1100"/>
              <a:buFont typeface="Inter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66" name="Google Shape;66;g3ec03790c5d_0_14">
            <a:extLst>
              <a:ext uri="{FF2B5EF4-FFF2-40B4-BE49-F238E27FC236}">
                <a16:creationId xmlns:a16="http://schemas.microsoft.com/office/drawing/2014/main" id="{C3ECD2A3-E077-7EDE-EAEE-ECA23205D2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253" y="351009"/>
            <a:ext cx="8796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000" dirty="0">
                <a:solidFill>
                  <a:schemeClr val="dk2"/>
                </a:solidFill>
              </a:rPr>
              <a:t>Why Do We Need a Design Space?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67" name="Google Shape;67;g3ec03790c5d_0_14">
            <a:extLst>
              <a:ext uri="{FF2B5EF4-FFF2-40B4-BE49-F238E27FC236}">
                <a16:creationId xmlns:a16="http://schemas.microsoft.com/office/drawing/2014/main" id="{F5C6CE16-9C04-0771-3153-39F64C9B61BB}"/>
              </a:ext>
            </a:extLst>
          </p:cNvPr>
          <p:cNvSpPr/>
          <p:nvPr/>
        </p:nvSpPr>
        <p:spPr>
          <a:xfrm>
            <a:off x="39954" y="4692049"/>
            <a:ext cx="85239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ec03790c5d_0_14">
            <a:extLst>
              <a:ext uri="{FF2B5EF4-FFF2-40B4-BE49-F238E27FC236}">
                <a16:creationId xmlns:a16="http://schemas.microsoft.com/office/drawing/2014/main" id="{15CE9572-B081-9459-15CB-ED38070C44FE}"/>
              </a:ext>
            </a:extLst>
          </p:cNvPr>
          <p:cNvSpPr/>
          <p:nvPr/>
        </p:nvSpPr>
        <p:spPr>
          <a:xfrm>
            <a:off x="0" y="-26948"/>
            <a:ext cx="9144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ec03790c5d_0_14">
            <a:extLst>
              <a:ext uri="{FF2B5EF4-FFF2-40B4-BE49-F238E27FC236}">
                <a16:creationId xmlns:a16="http://schemas.microsoft.com/office/drawing/2014/main" id="{D503C7BC-7AD7-C020-F45F-196CB63ECDA9}"/>
              </a:ext>
            </a:extLst>
          </p:cNvPr>
          <p:cNvSpPr/>
          <p:nvPr/>
        </p:nvSpPr>
        <p:spPr>
          <a:xfrm>
            <a:off x="12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ec03790c5d_0_14">
            <a:extLst>
              <a:ext uri="{FF2B5EF4-FFF2-40B4-BE49-F238E27FC236}">
                <a16:creationId xmlns:a16="http://schemas.microsoft.com/office/drawing/2014/main" id="{283708DB-CB2F-818F-6CAD-196B8430AC0E}"/>
              </a:ext>
            </a:extLst>
          </p:cNvPr>
          <p:cNvSpPr/>
          <p:nvPr/>
        </p:nvSpPr>
        <p:spPr>
          <a:xfrm>
            <a:off x="2280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Design Space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ec03790c5d_0_14">
            <a:extLst>
              <a:ext uri="{FF2B5EF4-FFF2-40B4-BE49-F238E27FC236}">
                <a16:creationId xmlns:a16="http://schemas.microsoft.com/office/drawing/2014/main" id="{6FA5DDBE-A95D-08D1-12E5-5905AADF8CAE}"/>
              </a:ext>
            </a:extLst>
          </p:cNvPr>
          <p:cNvSpPr/>
          <p:nvPr/>
        </p:nvSpPr>
        <p:spPr>
          <a:xfrm>
            <a:off x="4548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Multi-Agent System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ec03790c5d_0_14">
            <a:extLst>
              <a:ext uri="{FF2B5EF4-FFF2-40B4-BE49-F238E27FC236}">
                <a16:creationId xmlns:a16="http://schemas.microsoft.com/office/drawing/2014/main" id="{E2EBEEE1-52E2-1333-D0E2-B3F70349157A}"/>
              </a:ext>
            </a:extLst>
          </p:cNvPr>
          <p:cNvSpPr/>
          <p:nvPr/>
        </p:nvSpPr>
        <p:spPr>
          <a:xfrm>
            <a:off x="6816453" y="-2197"/>
            <a:ext cx="2263800" cy="342300"/>
          </a:xfrm>
          <a:prstGeom prst="roundRect">
            <a:avLst>
              <a:gd name="adj" fmla="val 30895"/>
            </a:avLst>
          </a:prstGeom>
          <a:solidFill>
            <a:srgbClr val="B91C1C">
              <a:alpha val="4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5BF545-87A7-1AE2-2B13-32B096AAC7E0}"/>
              </a:ext>
            </a:extLst>
          </p:cNvPr>
          <p:cNvSpPr txBox="1"/>
          <p:nvPr/>
        </p:nvSpPr>
        <p:spPr>
          <a:xfrm>
            <a:off x="283029" y="1230086"/>
            <a:ext cx="828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Flat rules fail because visualization elements are hierarchically dependent.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We need to formally model these cross-level dependencies.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Montserrat" pitchFamily="2" charset="0"/>
              </a:rPr>
              <a:t>A design space provides a systematic blueprint for transformations.</a:t>
            </a:r>
            <a:endParaRPr kumimoji="1" lang="zh-CN" altLang="en-US" sz="18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3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EU Vis 2026 - Title slide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U Vis 2026 - Content slide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1272</Words>
  <Application>Microsoft Macintosh PowerPoint</Application>
  <PresentationFormat>全屏显示(16:9)</PresentationFormat>
  <Paragraphs>291</Paragraphs>
  <Slides>34</Slides>
  <Notes>34</Notes>
  <HiddenSlides>0</HiddenSlides>
  <MMClips>5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1" baseType="lpstr">
      <vt:lpstr>Inter</vt:lpstr>
      <vt:lpstr>Inter ExtraLight</vt:lpstr>
      <vt:lpstr>Raleway</vt:lpstr>
      <vt:lpstr>Montserrat</vt:lpstr>
      <vt:lpstr>Arial</vt:lpstr>
      <vt:lpstr>EU Vis 2026 - Title slides</vt:lpstr>
      <vt:lpstr>EU Vis 2026 - Content slides</vt:lpstr>
      <vt:lpstr>Proteus: Shapeshifting Desktop Visualizations for Mobile via Multi-level Intelligent Adaptation</vt:lpstr>
      <vt:lpstr>Desktop-first Visualizations, Mobile-first World</vt:lpstr>
      <vt:lpstr>Desktop-first Visualizations, Mobile-first World</vt:lpstr>
      <vt:lpstr>Proteus: Automatically Adapting Desktop Vis to Mobile Vis</vt:lpstr>
      <vt:lpstr>Effective Mobile Adaptation Demands Semantic Re-authoring</vt:lpstr>
      <vt:lpstr>Effective Mobile Adaptation Demands Semantic Re-authoring</vt:lpstr>
      <vt:lpstr>Effective Mobile Adaptation Demands Semantic Re-authoring</vt:lpstr>
      <vt:lpstr>Effective Mobile Adaptation Demands Semantic Re-authoring</vt:lpstr>
      <vt:lpstr>Why Do We Need a Design Space?</vt:lpstr>
      <vt:lpstr>A Multi-Level Design Space for Adaptation</vt:lpstr>
      <vt:lpstr>A Multi-Level Design Space for Adaptation</vt:lpstr>
      <vt:lpstr>A Multi-Level Design Space for Adaptation</vt:lpstr>
      <vt:lpstr>Level 1: Global Topology Restructures Spatial Layout</vt:lpstr>
      <vt:lpstr>Level 2: Reference Frame Balances Precision and Legibility</vt:lpstr>
      <vt:lpstr>Level 3: Visual Elements Optimizes Atomic Data Ink</vt:lpstr>
      <vt:lpstr>Why Do We Need a Multi-Agent Architecture?</vt:lpstr>
      <vt:lpstr>Proteus Uses a Collaborative Multi-Agent Architecture</vt:lpstr>
      <vt:lpstr>Proteus Uses a Collaborative Multi-Agent Architecture</vt:lpstr>
      <vt:lpstr>Proteus Uses a Collaborative Multi-Agent Architecture</vt:lpstr>
      <vt:lpstr>Proteus Uses a Collaborative Multi-Agent Architecture</vt:lpstr>
      <vt:lpstr>Proteus Uses a Collaborative Multi-Agent Architecture</vt:lpstr>
      <vt:lpstr>Proteus Uses a Collaborative Multi-Agent Architecture</vt:lpstr>
      <vt:lpstr>Proteus Uses a Collaborative Multi-Agent Architecture</vt:lpstr>
      <vt:lpstr>Proteus Redesigns Meaningful Mobile Interactions</vt:lpstr>
      <vt:lpstr>Proteus Redesigns Meaningful Mobile Interactions</vt:lpstr>
      <vt:lpstr>Proteus Redesigns Meaningful Mobile Interactions</vt:lpstr>
      <vt:lpstr>Compare Against a Strong LLM baseline</vt:lpstr>
      <vt:lpstr>Compare Against a Strong LLM baseline</vt:lpstr>
      <vt:lpstr>We Evaluated Proteus on 67 Real-World Visualizations</vt:lpstr>
      <vt:lpstr>We Evaluated Proteus on 67 Real-World Visualizations</vt:lpstr>
      <vt:lpstr>We Evaluated Proteus on 67 Real-World Visualizations</vt:lpstr>
      <vt:lpstr>We Evaluated Proteus on 67 Real-World Visualizations</vt:lpstr>
      <vt:lpstr>Proteus Significantly Improves Readability and Aesthetics</vt:lpstr>
      <vt:lpstr>Proteus: Shapeshifting Desktop Visualizations for Mobile via Multi-level Intelligent Adaptation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a401</cp:lastModifiedBy>
  <cp:revision>284</cp:revision>
  <cp:lastPrinted>2026-06-16T06:28:36Z</cp:lastPrinted>
  <dcterms:modified xsi:type="dcterms:W3CDTF">2026-06-17T07:17:17Z</dcterms:modified>
</cp:coreProperties>
</file>